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86" r:id="rId2"/>
    <p:sldId id="258" r:id="rId3"/>
    <p:sldId id="259" r:id="rId4"/>
    <p:sldId id="260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62" r:id="rId14"/>
    <p:sldId id="271" r:id="rId15"/>
    <p:sldId id="261" r:id="rId16"/>
    <p:sldId id="281" r:id="rId17"/>
    <p:sldId id="275" r:id="rId18"/>
    <p:sldId id="272" r:id="rId19"/>
    <p:sldId id="276" r:id="rId20"/>
    <p:sldId id="273" r:id="rId21"/>
    <p:sldId id="277" r:id="rId22"/>
    <p:sldId id="274" r:id="rId23"/>
    <p:sldId id="278" r:id="rId24"/>
    <p:sldId id="279" r:id="rId25"/>
    <p:sldId id="280" r:id="rId26"/>
    <p:sldId id="28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84;&#1072;&#1090;&#1077;&#1084;&#1072;&#1090;&#1080;&#1095;&#1077;&#1089;&#1082;&#1072;&#1103;%20&#1085;&#1077;&#1076;&#1077;&#1083;&#1103;\&#1052;&#1072;&#1090;&#1077;&#1084;&#1072;&#1090;&#1080;&#1095;&#1077;&#1089;&#1082;&#1080;&#1081;%20&#1101;&#1082;&#1089;&#1087;&#1088;&#1077;&#1089;&#1089;\gudok.mp3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84;&#1072;&#1090;&#1077;&#1084;&#1072;&#1090;&#1080;&#1095;&#1077;&#1089;&#1082;&#1072;&#1103;%20&#1085;&#1077;&#1076;&#1077;&#1083;&#1103;\&#1052;&#1072;&#1090;&#1077;&#1084;&#1072;&#1090;&#1080;&#1095;&#1077;&#1089;&#1082;&#1080;&#1081;%20&#1101;&#1082;&#1089;&#1087;&#1088;&#1077;&#1089;&#1089;\gudok.mp3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84;&#1072;&#1090;&#1077;&#1084;&#1072;&#1090;&#1080;&#1095;&#1077;&#1089;&#1082;&#1072;&#1103;%20&#1085;&#1077;&#1076;&#1077;&#1083;&#1103;\&#1052;&#1072;&#1090;&#1077;&#1084;&#1072;&#1090;&#1080;&#1095;&#1077;&#1089;&#1082;&#1080;&#1081;%20&#1101;&#1082;&#1089;&#1087;&#1088;&#1077;&#1089;&#1089;\gudok.mp3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84;&#1072;&#1090;&#1077;&#1084;&#1072;&#1090;&#1080;&#1095;&#1077;&#1089;&#1082;&#1072;&#1103;%20&#1085;&#1077;&#1076;&#1077;&#1083;&#1103;\&#1052;&#1072;&#1090;&#1077;&#1084;&#1072;&#1090;&#1080;&#1095;&#1077;&#1089;&#1082;&#1080;&#1081;%20&#1101;&#1082;&#1089;&#1087;&#1088;&#1077;&#1089;&#1089;\gudok.mp3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84;&#1072;&#1090;&#1077;&#1084;&#1072;&#1090;&#1080;&#1095;&#1077;&#1089;&#1082;&#1072;&#1103;%20&#1085;&#1077;&#1076;&#1077;&#1083;&#1103;\&#1052;&#1072;&#1090;&#1077;&#1084;&#1072;&#1090;&#1080;&#1095;&#1077;&#1089;&#1082;&#1080;&#1081;%20&#1101;&#1082;&#1089;&#1087;&#1088;&#1077;&#1089;&#1089;\gudok.mp3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84;&#1072;&#1090;&#1077;&#1084;&#1072;&#1090;&#1080;&#1095;&#1077;&#1089;&#1082;&#1072;&#1103;%20&#1085;&#1077;&#1076;&#1077;&#1083;&#1103;\&#1052;&#1072;&#1090;&#1077;&#1084;&#1072;&#1090;&#1080;&#1095;&#1077;&#1089;&#1082;&#1080;&#1081;%20&#1101;&#1082;&#1089;&#1087;&#1088;&#1077;&#1089;&#1089;\gudok.mp3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gif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84;&#1072;&#1090;&#1077;&#1084;&#1072;&#1090;&#1080;&#1095;&#1077;&#1089;&#1082;&#1072;&#1103;%20&#1085;&#1077;&#1076;&#1077;&#1083;&#1103;\&#1052;&#1072;&#1090;&#1077;&#1084;&#1072;&#1090;&#1080;&#1095;&#1077;&#1089;&#1082;&#1080;&#1081;%20&#1101;&#1082;&#1089;&#1087;&#1088;&#1077;&#1089;&#1089;\gudok.mp3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84;&#1072;&#1090;&#1077;&#1084;&#1072;&#1090;&#1080;&#1095;&#1077;&#1089;&#1082;&#1072;&#1103;%20&#1085;&#1077;&#1076;&#1077;&#1083;&#1103;\&#1052;&#1072;&#1090;&#1077;&#1084;&#1072;&#1090;&#1080;&#1095;&#1077;&#1089;&#1082;&#1080;&#1081;%20&#1101;&#1082;&#1089;&#1087;&#1088;&#1077;&#1089;&#1089;\gudok.mp3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60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Comic Sans MS" pitchFamily="66" charset="0"/>
              </a:rPr>
              <a:t>Математический экспресс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67944" y="5085184"/>
            <a:ext cx="4545704" cy="1509712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5500" dirty="0" smtClean="0">
                <a:solidFill>
                  <a:schemeClr val="bg1"/>
                </a:solidFill>
              </a:rPr>
              <a:t>Составила </a:t>
            </a:r>
            <a:r>
              <a:rPr lang="ru-RU" sz="5500" dirty="0" err="1" smtClean="0">
                <a:solidFill>
                  <a:schemeClr val="bg1"/>
                </a:solidFill>
              </a:rPr>
              <a:t>Нахратова</a:t>
            </a:r>
            <a:r>
              <a:rPr lang="ru-RU" sz="5500" dirty="0" smtClean="0">
                <a:solidFill>
                  <a:schemeClr val="bg1"/>
                </a:solidFill>
              </a:rPr>
              <a:t> О.Я. – учитель начальных классов для математического кружка. Муниципальное казенное общеобразовательное учреждение</a:t>
            </a:r>
          </a:p>
          <a:p>
            <a:pPr algn="r"/>
            <a:r>
              <a:rPr lang="ru-RU" sz="5500" dirty="0" smtClean="0">
                <a:solidFill>
                  <a:schemeClr val="bg1"/>
                </a:solidFill>
              </a:rPr>
              <a:t>«Посадская общеобразовательная школа-интернат </a:t>
            </a:r>
            <a:r>
              <a:rPr lang="ru-RU" sz="5500" dirty="0" smtClean="0">
                <a:solidFill>
                  <a:schemeClr val="bg1"/>
                </a:solidFill>
              </a:rPr>
              <a:t>для </a:t>
            </a:r>
            <a:r>
              <a:rPr lang="ru-RU" sz="5600" dirty="0" smtClean="0">
                <a:solidFill>
                  <a:schemeClr val="bg1"/>
                </a:solidFill>
              </a:rPr>
              <a:t>обучающихся </a:t>
            </a:r>
            <a:r>
              <a:rPr lang="ru-RU" sz="5600" dirty="0" smtClean="0">
                <a:solidFill>
                  <a:schemeClr val="bg1"/>
                </a:solidFill>
              </a:rPr>
              <a:t>с ограниченными возможностями здоровья»»</a:t>
            </a:r>
          </a:p>
          <a:p>
            <a:pPr algn="r"/>
            <a:r>
              <a:rPr lang="ru-RU" dirty="0" smtClean="0"/>
              <a:t> </a:t>
            </a:r>
          </a:p>
          <a:p>
            <a:pPr algn="r"/>
            <a:endParaRPr lang="ru-RU" dirty="0"/>
          </a:p>
        </p:txBody>
      </p:sp>
      <p:pic>
        <p:nvPicPr>
          <p:cNvPr id="4" name="Picture 2" descr="http://pic.bez-secretov.com/H30XF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2636912"/>
            <a:ext cx="5072098" cy="27069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566632" y="1911296"/>
            <a:ext cx="5877185" cy="175432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5.На яблоне росло 40 яблок.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На груше 30 груш.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Сколько всего </a:t>
            </a:r>
            <a:r>
              <a:rPr kumimoji="0" lang="ru-RU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росло яблок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?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14612" y="5072074"/>
            <a:ext cx="3376886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dirty="0" smtClean="0"/>
              <a:t>Ответ: </a:t>
            </a:r>
            <a:r>
              <a:rPr lang="ru-RU" sz="3200" b="1" dirty="0" smtClean="0">
                <a:solidFill>
                  <a:srgbClr val="FF0000"/>
                </a:solidFill>
              </a:rPr>
              <a:t>40 яблок.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483450" y="1911296"/>
            <a:ext cx="8043549" cy="175432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6.Четыре яйца варятся четыре минуты.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Сколько времени нужно,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чтобы сварить</a:t>
            </a:r>
            <a:r>
              <a:rPr kumimoji="0" lang="ru-RU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 одно яйцо?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14612" y="5072074"/>
            <a:ext cx="3531159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dirty="0" smtClean="0"/>
              <a:t>Ответ: </a:t>
            </a:r>
            <a:r>
              <a:rPr lang="ru-RU" sz="3200" b="1" dirty="0" smtClean="0">
                <a:solidFill>
                  <a:srgbClr val="FF0000"/>
                </a:solidFill>
              </a:rPr>
              <a:t>4 минуты.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1214414" y="2857496"/>
            <a:ext cx="6929486" cy="210979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numCol="1">
            <a:prstTxWarp prst="textInflate">
              <a:avLst/>
            </a:prstTxWarp>
            <a:normAutofit/>
          </a:bodyPr>
          <a:lstStyle/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Станция</a:t>
            </a: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«Угадай-ка»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42910" y="1071546"/>
            <a:ext cx="7772400" cy="1470025"/>
          </a:xfrm>
          <a:prstGeom prst="rect">
            <a:avLst/>
          </a:prstGeom>
        </p:spPr>
        <p:txBody>
          <a:bodyPr vert="horz" numCol="1" rtlCol="0" anchor="ctr">
            <a:prstTxWarp prst="textCanUp">
              <a:avLst/>
            </a:prstTxWarp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Математический экспресс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gudok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3470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Догадайтесь, какое число будет следующим?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043890" cy="43891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000" dirty="0" smtClean="0"/>
              <a:t>2, 4, 6, 8,  …  .</a:t>
            </a:r>
          </a:p>
          <a:p>
            <a:endParaRPr lang="ru-RU" sz="6000" dirty="0" smtClean="0"/>
          </a:p>
          <a:p>
            <a:pPr algn="ctr">
              <a:buNone/>
            </a:pPr>
            <a:r>
              <a:rPr lang="ru-RU" sz="6000" dirty="0" smtClean="0"/>
              <a:t>1, 3, 5, 7,  …  .</a:t>
            </a:r>
            <a:endParaRPr lang="ru-RU" sz="6000" dirty="0"/>
          </a:p>
        </p:txBody>
      </p:sp>
      <p:pic>
        <p:nvPicPr>
          <p:cNvPr id="26628" name="Picture 4" descr="http://www.celebrities-galore.com/assets/styles/theme152/images/tools/numerology/number-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4143380"/>
            <a:ext cx="1071570" cy="926019"/>
          </a:xfrm>
          <a:prstGeom prst="rect">
            <a:avLst/>
          </a:prstGeom>
          <a:noFill/>
        </p:spPr>
      </p:pic>
      <p:pic>
        <p:nvPicPr>
          <p:cNvPr id="6" name="Picture 2" descr="http://www.animax.ro/wp-content/uploads/2012/06/10Ten-300x2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2000240"/>
            <a:ext cx="1144395" cy="785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1214414" y="2857496"/>
            <a:ext cx="6929486" cy="210979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numCol="1">
            <a:prstTxWarp prst="textInflate">
              <a:avLst/>
            </a:prstTxWarp>
            <a:normAutofit/>
          </a:bodyPr>
          <a:lstStyle/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Станция</a:t>
            </a: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«Решай-ка»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42910" y="1071546"/>
            <a:ext cx="7772400" cy="1470025"/>
          </a:xfrm>
          <a:prstGeom prst="rect">
            <a:avLst/>
          </a:prstGeom>
        </p:spPr>
        <p:txBody>
          <a:bodyPr vert="horz" numCol="1" rtlCol="0" anchor="ctr">
            <a:prstTxWarp prst="textCanUp">
              <a:avLst/>
            </a:prstTxWarp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Математический экспресс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gudok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1357298"/>
          <a:ext cx="8358246" cy="5214974"/>
        </p:xfrm>
        <a:graphic>
          <a:graphicData uri="http://schemas.openxmlformats.org/drawingml/2006/table">
            <a:tbl>
              <a:tblPr/>
              <a:tblGrid>
                <a:gridCol w="8358246"/>
              </a:tblGrid>
              <a:tr h="52149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3571868" y="1714488"/>
            <a:ext cx="1071570" cy="107157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b="1" dirty="0" smtClean="0">
                <a:solidFill>
                  <a:srgbClr val="00B050"/>
                </a:solidFill>
                <a:latin typeface="Arial" pitchFamily="34" charset="0"/>
              </a:rPr>
              <a:t>5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</a:endParaRP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1000100" y="4929198"/>
            <a:ext cx="1214446" cy="123349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</a:rPr>
              <a:t>20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13322" name="Rectangle 10"/>
          <p:cNvSpPr>
            <a:spLocks noChangeArrowheads="1"/>
          </p:cNvSpPr>
          <p:nvPr/>
        </p:nvSpPr>
        <p:spPr bwMode="auto">
          <a:xfrm>
            <a:off x="3286116" y="3429000"/>
            <a:ext cx="1214446" cy="114300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b="1" dirty="0" smtClean="0">
                <a:solidFill>
                  <a:srgbClr val="00B050"/>
                </a:solidFill>
                <a:latin typeface="Arial" pitchFamily="34" charset="0"/>
              </a:rPr>
              <a:t>5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7000892" y="4857760"/>
            <a:ext cx="1285884" cy="12430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400" b="1" dirty="0" smtClean="0">
                <a:solidFill>
                  <a:srgbClr val="00B050"/>
                </a:solidFill>
                <a:latin typeface="Arial" pitchFamily="34" charset="0"/>
              </a:rPr>
              <a:t>7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6715140" y="1500174"/>
            <a:ext cx="1000132" cy="100965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400" b="1" dirty="0" smtClean="0">
                <a:solidFill>
                  <a:srgbClr val="00B050"/>
                </a:solidFill>
                <a:latin typeface="Arial" pitchFamily="34" charset="0"/>
              </a:rPr>
              <a:t>10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4786314" y="5143512"/>
            <a:ext cx="1143008" cy="117634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400" b="1" dirty="0" smtClean="0">
                <a:solidFill>
                  <a:srgbClr val="00B050"/>
                </a:solidFill>
                <a:latin typeface="Arial" pitchFamily="34" charset="0"/>
              </a:rPr>
              <a:t>20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</a:endParaRPr>
          </a:p>
        </p:txBody>
      </p:sp>
      <p:sp>
        <p:nvSpPr>
          <p:cNvPr id="13321" name="AutoShape 9"/>
          <p:cNvSpPr>
            <a:spLocks noChangeArrowheads="1"/>
          </p:cNvSpPr>
          <p:nvPr/>
        </p:nvSpPr>
        <p:spPr bwMode="auto">
          <a:xfrm>
            <a:off x="2643174" y="5000636"/>
            <a:ext cx="1714512" cy="1243017"/>
          </a:xfrm>
          <a:prstGeom prst="triangle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rPr>
              <a:t>2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13320" name="AutoShape 8"/>
          <p:cNvSpPr>
            <a:spLocks noChangeArrowheads="1"/>
          </p:cNvSpPr>
          <p:nvPr/>
        </p:nvSpPr>
        <p:spPr bwMode="auto">
          <a:xfrm>
            <a:off x="928662" y="3571876"/>
            <a:ext cx="1928826" cy="1143008"/>
          </a:xfrm>
          <a:prstGeom prst="triangle">
            <a:avLst>
              <a:gd name="adj" fmla="val 78666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rPr>
              <a:t>1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13323" name="AutoShape 11"/>
          <p:cNvSpPr>
            <a:spLocks noChangeArrowheads="1"/>
          </p:cNvSpPr>
          <p:nvPr/>
        </p:nvSpPr>
        <p:spPr bwMode="auto">
          <a:xfrm>
            <a:off x="714348" y="1714488"/>
            <a:ext cx="2214578" cy="142876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rPr>
              <a:t>5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auto">
          <a:xfrm>
            <a:off x="7000892" y="2714620"/>
            <a:ext cx="1500198" cy="1547814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rPr>
              <a:t>4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13324" name="AutoShape 12"/>
          <p:cNvSpPr>
            <a:spLocks noChangeArrowheads="1"/>
          </p:cNvSpPr>
          <p:nvPr/>
        </p:nvSpPr>
        <p:spPr bwMode="auto">
          <a:xfrm>
            <a:off x="4929190" y="1857364"/>
            <a:ext cx="1571636" cy="1414466"/>
          </a:xfrm>
          <a:prstGeom prst="triangle">
            <a:avLst>
              <a:gd name="adj" fmla="val 724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rPr>
              <a:t>2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4929190" y="3571876"/>
            <a:ext cx="1785950" cy="1171579"/>
          </a:xfrm>
          <a:prstGeom prst="triangle">
            <a:avLst>
              <a:gd name="adj" fmla="val 3169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rPr>
              <a:t>6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1214414" y="2857496"/>
            <a:ext cx="6929486" cy="210979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numCol="1">
            <a:prstTxWarp prst="textInflate">
              <a:avLst/>
            </a:prstTxWarp>
            <a:normAutofit/>
          </a:bodyPr>
          <a:lstStyle/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Станция</a:t>
            </a: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ru-RU" sz="4400" dirty="0" smtClean="0">
                <a:solidFill>
                  <a:schemeClr val="tx2"/>
                </a:solidFill>
              </a:rPr>
              <a:t>«Отдыхай-ка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42910" y="1071546"/>
            <a:ext cx="7772400" cy="1470025"/>
          </a:xfrm>
          <a:prstGeom prst="rect">
            <a:avLst/>
          </a:prstGeom>
        </p:spPr>
        <p:txBody>
          <a:bodyPr vert="horz" numCol="1" rtlCol="0" anchor="ctr">
            <a:prstTxWarp prst="textCanUp">
              <a:avLst/>
            </a:prstTxWarp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Математический экспресс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gudok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1214414" y="2857496"/>
            <a:ext cx="6929486" cy="210979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numCol="1">
            <a:prstTxWarp prst="textInflate">
              <a:avLst/>
            </a:prstTxWarp>
            <a:normAutofit/>
          </a:bodyPr>
          <a:lstStyle/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Станция</a:t>
            </a: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ru-RU" sz="4400" dirty="0" smtClean="0">
                <a:solidFill>
                  <a:schemeClr val="tx2"/>
                </a:solidFill>
              </a:rPr>
              <a:t>«Пирамидка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42910" y="1071546"/>
            <a:ext cx="7772400" cy="1470025"/>
          </a:xfrm>
          <a:prstGeom prst="rect">
            <a:avLst/>
          </a:prstGeom>
        </p:spPr>
        <p:txBody>
          <a:bodyPr vert="horz" numCol="1" rtlCol="0" anchor="ctr">
            <a:prstTxWarp prst="textCanUp">
              <a:avLst/>
            </a:prstTxWarp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Математический экспресс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gudok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Раскрась пирамидки</a:t>
            </a:r>
            <a:endParaRPr lang="ru-RU" b="1" dirty="0">
              <a:solidFill>
                <a:schemeClr val="accent1">
                  <a:lumMod val="60000"/>
                  <a:lumOff val="40000"/>
                </a:schemeClr>
              </a:solidFill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561782" y="2804636"/>
          <a:ext cx="6020435" cy="2650490"/>
        </p:xfrm>
        <a:graphic>
          <a:graphicData uri="http://schemas.openxmlformats.org/drawingml/2006/table">
            <a:tbl>
              <a:tblPr/>
              <a:tblGrid>
                <a:gridCol w="6020435"/>
              </a:tblGrid>
              <a:tr h="26504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3857620" y="4572008"/>
            <a:ext cx="1428750" cy="70485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1" name="AutoShape 1"/>
          <p:cNvSpPr>
            <a:spLocks noChangeArrowheads="1"/>
          </p:cNvSpPr>
          <p:nvPr/>
        </p:nvSpPr>
        <p:spPr bwMode="auto">
          <a:xfrm>
            <a:off x="1714480" y="3286124"/>
            <a:ext cx="1428750" cy="70485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6000760" y="3500438"/>
            <a:ext cx="1428750" cy="70485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4" name="Oval 14"/>
          <p:cNvSpPr>
            <a:spLocks noChangeArrowheads="1"/>
          </p:cNvSpPr>
          <p:nvPr/>
        </p:nvSpPr>
        <p:spPr bwMode="auto">
          <a:xfrm>
            <a:off x="6429388" y="4572008"/>
            <a:ext cx="942975" cy="4191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5" name="Oval 15"/>
          <p:cNvSpPr>
            <a:spLocks noChangeArrowheads="1"/>
          </p:cNvSpPr>
          <p:nvPr/>
        </p:nvSpPr>
        <p:spPr bwMode="auto">
          <a:xfrm>
            <a:off x="6500826" y="4429132"/>
            <a:ext cx="790575" cy="3143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6" name="Oval 16"/>
          <p:cNvSpPr>
            <a:spLocks noChangeArrowheads="1"/>
          </p:cNvSpPr>
          <p:nvPr/>
        </p:nvSpPr>
        <p:spPr bwMode="auto">
          <a:xfrm>
            <a:off x="6572264" y="4286256"/>
            <a:ext cx="604838" cy="21907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7" name="Oval 17"/>
          <p:cNvSpPr>
            <a:spLocks noChangeArrowheads="1"/>
          </p:cNvSpPr>
          <p:nvPr/>
        </p:nvSpPr>
        <p:spPr bwMode="auto">
          <a:xfrm>
            <a:off x="6715140" y="4143380"/>
            <a:ext cx="381000" cy="1905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8" name="Oval 18"/>
          <p:cNvSpPr>
            <a:spLocks noChangeArrowheads="1"/>
          </p:cNvSpPr>
          <p:nvPr/>
        </p:nvSpPr>
        <p:spPr bwMode="auto">
          <a:xfrm>
            <a:off x="6786578" y="3929066"/>
            <a:ext cx="171450" cy="28575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2" name="Oval 2"/>
          <p:cNvSpPr>
            <a:spLocks noChangeArrowheads="1"/>
          </p:cNvSpPr>
          <p:nvPr/>
        </p:nvSpPr>
        <p:spPr bwMode="auto">
          <a:xfrm>
            <a:off x="3286116" y="3571876"/>
            <a:ext cx="942975" cy="4191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3" name="Oval 3"/>
          <p:cNvSpPr>
            <a:spLocks noChangeArrowheads="1"/>
          </p:cNvSpPr>
          <p:nvPr/>
        </p:nvSpPr>
        <p:spPr bwMode="auto">
          <a:xfrm>
            <a:off x="2643174" y="4929198"/>
            <a:ext cx="942975" cy="4191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7" name="Oval 7"/>
          <p:cNvSpPr>
            <a:spLocks noChangeArrowheads="1"/>
          </p:cNvSpPr>
          <p:nvPr/>
        </p:nvSpPr>
        <p:spPr bwMode="auto">
          <a:xfrm>
            <a:off x="3357554" y="3429000"/>
            <a:ext cx="790575" cy="3143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6" name="Oval 6"/>
          <p:cNvSpPr>
            <a:spLocks noChangeArrowheads="1"/>
          </p:cNvSpPr>
          <p:nvPr/>
        </p:nvSpPr>
        <p:spPr bwMode="auto">
          <a:xfrm>
            <a:off x="2714612" y="4786322"/>
            <a:ext cx="790575" cy="3143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9" name="Oval 9"/>
          <p:cNvSpPr>
            <a:spLocks noChangeArrowheads="1"/>
          </p:cNvSpPr>
          <p:nvPr/>
        </p:nvSpPr>
        <p:spPr bwMode="auto">
          <a:xfrm>
            <a:off x="2786050" y="4643446"/>
            <a:ext cx="604838" cy="21907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8" name="Oval 8"/>
          <p:cNvSpPr>
            <a:spLocks noChangeArrowheads="1"/>
          </p:cNvSpPr>
          <p:nvPr/>
        </p:nvSpPr>
        <p:spPr bwMode="auto">
          <a:xfrm>
            <a:off x="3428992" y="3357562"/>
            <a:ext cx="604838" cy="21907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1" name="Oval 11"/>
          <p:cNvSpPr>
            <a:spLocks noChangeArrowheads="1"/>
          </p:cNvSpPr>
          <p:nvPr/>
        </p:nvSpPr>
        <p:spPr bwMode="auto">
          <a:xfrm>
            <a:off x="2928926" y="4500570"/>
            <a:ext cx="381000" cy="1905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0" name="Oval 10"/>
          <p:cNvSpPr>
            <a:spLocks noChangeArrowheads="1"/>
          </p:cNvSpPr>
          <p:nvPr/>
        </p:nvSpPr>
        <p:spPr bwMode="auto">
          <a:xfrm>
            <a:off x="3571868" y="3214686"/>
            <a:ext cx="381000" cy="1905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3" name="Oval 13"/>
          <p:cNvSpPr>
            <a:spLocks noChangeArrowheads="1"/>
          </p:cNvSpPr>
          <p:nvPr/>
        </p:nvSpPr>
        <p:spPr bwMode="auto">
          <a:xfrm>
            <a:off x="3000364" y="4286256"/>
            <a:ext cx="171450" cy="28575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2" name="Oval 12"/>
          <p:cNvSpPr>
            <a:spLocks noChangeArrowheads="1"/>
          </p:cNvSpPr>
          <p:nvPr/>
        </p:nvSpPr>
        <p:spPr bwMode="auto">
          <a:xfrm>
            <a:off x="3643306" y="3000372"/>
            <a:ext cx="171450" cy="28575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41A06"/>
                                      </p:to>
                                    </p:animClr>
                                    <p:animClr clrSpc="rgb">
                                      <p:cBhvr>
                                        <p:cTn id="7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41A06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41A06"/>
                                      </p:to>
                                    </p:animClr>
                                    <p:animClr clrSpc="rgb">
                                      <p:cBhvr>
                                        <p:cTn id="12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41A06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41A06"/>
                                      </p:to>
                                    </p:animClr>
                                    <p:animClr clrSpc="rgb">
                                      <p:cBhvr>
                                        <p:cTn id="17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41A06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1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41A06"/>
                                      </p:to>
                                    </p:animClr>
                                    <p:animClr clrSpc="rgb">
                                      <p:cBhvr>
                                        <p:cTn id="2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41A06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41A06"/>
                                      </p:to>
                                    </p:animClr>
                                    <p:animClr clrSpc="rgb">
                                      <p:cBhvr>
                                        <p:cTn id="27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41A06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3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BBF52"/>
                                      </p:to>
                                    </p:animClr>
                                    <p:animClr clrSpc="rgb">
                                      <p:cBhvr>
                                        <p:cTn id="34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BBF5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8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BBF52"/>
                                      </p:to>
                                    </p:animClr>
                                    <p:animClr clrSpc="rgb">
                                      <p:cBhvr>
                                        <p:cTn id="39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BBF52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3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BBF52"/>
                                      </p:to>
                                    </p:animClr>
                                    <p:animClr clrSpc="rgb">
                                      <p:cBhvr>
                                        <p:cTn id="44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BBF52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BBF52"/>
                                      </p:to>
                                    </p:animClr>
                                    <p:animClr clrSpc="rgb">
                                      <p:cBhvr>
                                        <p:cTn id="49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BBF52"/>
                                      </p:to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BBF52"/>
                                      </p:to>
                                    </p:animClr>
                                    <p:animClr clrSpc="rgb">
                                      <p:cBhvr>
                                        <p:cTn id="54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BBF52"/>
                                      </p:to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0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02"/>
                                      </p:to>
                                    </p:animClr>
                                    <p:animClr clrSpc="rgb">
                                      <p:cBhvr>
                                        <p:cTn id="61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02"/>
                                      </p:to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5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02"/>
                                      </p:to>
                                    </p:animClr>
                                    <p:animClr clrSpc="rgb">
                                      <p:cBhvr>
                                        <p:cTn id="66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02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0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02"/>
                                      </p:to>
                                    </p:animClr>
                                    <p:animClr clrSpc="rgb">
                                      <p:cBhvr>
                                        <p:cTn id="71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02"/>
                                      </p:to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5" dur="5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02"/>
                                      </p:to>
                                    </p:animClr>
                                    <p:animClr clrSpc="rgb">
                                      <p:cBhvr>
                                        <p:cTn id="76" dur="5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02"/>
                                      </p:to>
                                    </p:animClr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0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02"/>
                                      </p:to>
                                    </p:animClr>
                                    <p:animClr clrSpc="rgb">
                                      <p:cBhvr>
                                        <p:cTn id="81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02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4" grpId="0" animBg="1"/>
      <p:bldP spid="5135" grpId="0" animBg="1"/>
      <p:bldP spid="5136" grpId="0" animBg="1"/>
      <p:bldP spid="5137" grpId="0" animBg="1"/>
      <p:bldP spid="5138" grpId="0" animBg="1"/>
      <p:bldP spid="5122" grpId="0" animBg="1"/>
      <p:bldP spid="5123" grpId="0" animBg="1"/>
      <p:bldP spid="5127" grpId="0" animBg="1"/>
      <p:bldP spid="5126" grpId="0" animBg="1"/>
      <p:bldP spid="5129" grpId="0" animBg="1"/>
      <p:bldP spid="5128" grpId="0" animBg="1"/>
      <p:bldP spid="5131" grpId="0" animBg="1"/>
      <p:bldP spid="5130" grpId="0" animBg="1"/>
      <p:bldP spid="5133" grpId="0" animBg="1"/>
      <p:bldP spid="513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1214414" y="2857496"/>
            <a:ext cx="6929486" cy="210979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numCol="1">
            <a:prstTxWarp prst="textInflate">
              <a:avLst/>
            </a:prstTxWarp>
            <a:normAutofit/>
          </a:bodyPr>
          <a:lstStyle/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Станция</a:t>
            </a: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ru-RU" sz="4400" dirty="0" smtClean="0">
                <a:solidFill>
                  <a:schemeClr val="tx2"/>
                </a:solidFill>
              </a:rPr>
              <a:t>«Ребусная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42910" y="1071546"/>
            <a:ext cx="7772400" cy="1470025"/>
          </a:xfrm>
          <a:prstGeom prst="rect">
            <a:avLst/>
          </a:prstGeom>
        </p:spPr>
        <p:txBody>
          <a:bodyPr vert="horz" numCol="1" rtlCol="0" anchor="ctr">
            <a:prstTxWarp prst="textCanUp">
              <a:avLst/>
            </a:prstTxWarp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Математический экспресс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gudok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1214414" y="2857496"/>
            <a:ext cx="6929486" cy="210979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numCol="1">
            <a:prstTxWarp prst="textInflate">
              <a:avLst/>
            </a:prstTxWarp>
            <a:normAutofit/>
          </a:bodyPr>
          <a:lstStyle/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Станция</a:t>
            </a: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«Разминка»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42910" y="1071546"/>
            <a:ext cx="7772400" cy="1470025"/>
          </a:xfrm>
          <a:prstGeom prst="rect">
            <a:avLst/>
          </a:prstGeom>
        </p:spPr>
        <p:txBody>
          <a:bodyPr vert="horz" numCol="1" rtlCol="0" anchor="ctr">
            <a:prstTxWarp prst="textCanUp">
              <a:avLst/>
            </a:prstTxWarp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Математический экспресс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gudok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1033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Отгадай ребусы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357298"/>
            <a:ext cx="3328982" cy="514353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buNone/>
            </a:pPr>
            <a:r>
              <a:rPr lang="ru-RU" sz="3600" b="1" dirty="0" smtClean="0"/>
              <a:t>ЛА </a:t>
            </a:r>
            <a:r>
              <a:rPr lang="ru-RU" sz="6000" b="1" dirty="0" smtClean="0">
                <a:solidFill>
                  <a:srgbClr val="FF0000"/>
                </a:solidFill>
              </a:rPr>
              <a:t>100</a:t>
            </a:r>
            <a:r>
              <a:rPr lang="ru-RU" sz="3600" b="1" dirty="0" smtClean="0"/>
              <a:t> ЧКА</a:t>
            </a:r>
          </a:p>
          <a:p>
            <a:pPr>
              <a:lnSpc>
                <a:spcPct val="150000"/>
              </a:lnSpc>
              <a:buNone/>
            </a:pPr>
            <a:r>
              <a:rPr lang="ru-RU" sz="6000" b="1" dirty="0" smtClean="0">
                <a:solidFill>
                  <a:srgbClr val="FF0000"/>
                </a:solidFill>
              </a:rPr>
              <a:t>40</a:t>
            </a:r>
            <a:r>
              <a:rPr lang="ru-RU" sz="3600" b="1" dirty="0" smtClean="0"/>
              <a:t> А</a:t>
            </a:r>
          </a:p>
          <a:p>
            <a:pPr>
              <a:lnSpc>
                <a:spcPct val="150000"/>
              </a:lnSpc>
              <a:buNone/>
            </a:pPr>
            <a:r>
              <a:rPr lang="ru-RU" sz="3600" b="1" dirty="0" smtClean="0"/>
              <a:t>ПИ </a:t>
            </a:r>
            <a:r>
              <a:rPr lang="ru-RU" sz="6000" b="1" dirty="0" smtClean="0">
                <a:solidFill>
                  <a:srgbClr val="FF0000"/>
                </a:solidFill>
              </a:rPr>
              <a:t>100</a:t>
            </a:r>
            <a:r>
              <a:rPr lang="ru-RU" sz="3600" b="1" dirty="0" smtClean="0"/>
              <a:t> ЛЕТ</a:t>
            </a:r>
          </a:p>
          <a:p>
            <a:pPr>
              <a:lnSpc>
                <a:spcPct val="150000"/>
              </a:lnSpc>
              <a:buNone/>
            </a:pPr>
            <a:r>
              <a:rPr lang="ru-RU" sz="6000" b="1" dirty="0" smtClean="0">
                <a:solidFill>
                  <a:srgbClr val="FF0000"/>
                </a:solidFill>
              </a:rPr>
              <a:t>7</a:t>
            </a:r>
            <a:r>
              <a:rPr lang="ru-RU" sz="3600" b="1" dirty="0" smtClean="0"/>
              <a:t> Я</a:t>
            </a:r>
            <a:endParaRPr lang="ru-RU" sz="3600" b="1" dirty="0"/>
          </a:p>
        </p:txBody>
      </p:sp>
      <p:pic>
        <p:nvPicPr>
          <p:cNvPr id="3074" name="Picture 2" descr="http://www.ilpaesedeibambinichesorridono.it/images/copioni/rondine/j010921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1285860"/>
            <a:ext cx="2547347" cy="2143140"/>
          </a:xfrm>
          <a:prstGeom prst="rect">
            <a:avLst/>
          </a:prstGeom>
          <a:noFill/>
        </p:spPr>
      </p:pic>
      <p:pic>
        <p:nvPicPr>
          <p:cNvPr id="3076" name="Picture 4" descr="http://eardstapa.files.wordpress.com/2010/11/magpi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1571612"/>
            <a:ext cx="2786082" cy="2786082"/>
          </a:xfrm>
          <a:prstGeom prst="rect">
            <a:avLst/>
          </a:prstGeom>
          <a:noFill/>
        </p:spPr>
      </p:pic>
      <p:pic>
        <p:nvPicPr>
          <p:cNvPr id="3078" name="Picture 6" descr="http://hobbies.metroland.ru/gallery/data/media/1514/COLT19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3500438"/>
            <a:ext cx="2857520" cy="1828814"/>
          </a:xfrm>
          <a:prstGeom prst="rect">
            <a:avLst/>
          </a:prstGeom>
          <a:noFill/>
        </p:spPr>
      </p:pic>
      <p:pic>
        <p:nvPicPr>
          <p:cNvPr id="3080" name="Picture 8" descr="http://b5.ac-images.myspacecdn.com/02067/58/34/2067254385_l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88" y="4500570"/>
            <a:ext cx="2509310" cy="22291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1214414" y="2857496"/>
            <a:ext cx="6929486" cy="210979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numCol="1">
            <a:prstTxWarp prst="textInflate">
              <a:avLst/>
            </a:prstTxWarp>
            <a:normAutofit/>
          </a:bodyPr>
          <a:lstStyle/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Станция</a:t>
            </a: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ru-RU" sz="4400" dirty="0" smtClean="0">
                <a:solidFill>
                  <a:schemeClr val="tx2"/>
                </a:solidFill>
              </a:rPr>
              <a:t>«Геометрическая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42910" y="1071546"/>
            <a:ext cx="7772400" cy="1470025"/>
          </a:xfrm>
          <a:prstGeom prst="rect">
            <a:avLst/>
          </a:prstGeom>
        </p:spPr>
        <p:txBody>
          <a:bodyPr vert="horz" numCol="1" rtlCol="0" anchor="ctr">
            <a:prstTxWarp prst="textCanUp">
              <a:avLst/>
            </a:prstTxWarp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Математический экспресс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gudok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Какая фигура лишняя?</a:t>
            </a:r>
            <a:endParaRPr lang="ru-RU" b="1" dirty="0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5715008" y="1714488"/>
            <a:ext cx="2643206" cy="2428892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928662" y="4214818"/>
            <a:ext cx="2357454" cy="242889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643042" y="1714488"/>
            <a:ext cx="3286148" cy="221457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071934" y="4500570"/>
            <a:ext cx="2143140" cy="20717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Какая линия лишняя?</a:t>
            </a:r>
            <a:endParaRPr lang="ru-RU" b="1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714348" y="2214554"/>
            <a:ext cx="2928958" cy="1571636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642910" y="3714752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571868" y="2143116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Скругленная соединительная линия 8"/>
          <p:cNvCxnSpPr/>
          <p:nvPr/>
        </p:nvCxnSpPr>
        <p:spPr>
          <a:xfrm flipV="1">
            <a:off x="2928926" y="1785926"/>
            <a:ext cx="3000396" cy="2571768"/>
          </a:xfrm>
          <a:prstGeom prst="curvedConnector3">
            <a:avLst>
              <a:gd name="adj1" fmla="val 53991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6200000" flipH="1">
            <a:off x="6179355" y="2321711"/>
            <a:ext cx="2857520" cy="192882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2285984" y="5857892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>
            <a:stCxn id="17" idx="2"/>
          </p:cNvCxnSpPr>
          <p:nvPr/>
        </p:nvCxnSpPr>
        <p:spPr>
          <a:xfrm rot="10800000" flipH="1">
            <a:off x="2285984" y="5072074"/>
            <a:ext cx="4000528" cy="85725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42915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i="1" dirty="0" smtClean="0">
                <a:solidFill>
                  <a:schemeClr val="accent1">
                    <a:lumMod val="75000"/>
                  </a:schemeClr>
                </a:solidFill>
              </a:rPr>
              <a:t>Вот закончилась игра.</a:t>
            </a:r>
          </a:p>
          <a:p>
            <a:pPr algn="ctr">
              <a:buNone/>
            </a:pPr>
            <a:r>
              <a:rPr lang="ru-RU" sz="4800" b="1" i="1" dirty="0" smtClean="0">
                <a:solidFill>
                  <a:schemeClr val="accent1">
                    <a:lumMod val="75000"/>
                  </a:schemeClr>
                </a:solidFill>
              </a:rPr>
              <a:t>Результат узнать пора.</a:t>
            </a:r>
          </a:p>
          <a:p>
            <a:pPr algn="ctr">
              <a:buNone/>
            </a:pPr>
            <a:r>
              <a:rPr lang="ru-RU" sz="4800" b="1" i="1" dirty="0" smtClean="0">
                <a:solidFill>
                  <a:schemeClr val="accent1">
                    <a:lumMod val="75000"/>
                  </a:schemeClr>
                </a:solidFill>
              </a:rPr>
              <a:t>Кто же лучше всех трудился</a:t>
            </a:r>
          </a:p>
          <a:p>
            <a:pPr algn="ctr">
              <a:buNone/>
            </a:pPr>
            <a:r>
              <a:rPr lang="ru-RU" sz="4800" b="1" i="1" dirty="0" smtClean="0">
                <a:solidFill>
                  <a:schemeClr val="accent1">
                    <a:lumMod val="75000"/>
                  </a:schemeClr>
                </a:solidFill>
              </a:rPr>
              <a:t>И в турнире отличился?</a:t>
            </a:r>
            <a:endParaRPr lang="ru-RU" sz="48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278608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9600" b="1" i="1" dirty="0" smtClean="0">
                <a:solidFill>
                  <a:schemeClr val="accent1">
                    <a:lumMod val="75000"/>
                  </a:schemeClr>
                </a:solidFill>
              </a:rPr>
              <a:t>МОЛОДЦЫ!</a:t>
            </a:r>
            <a:endParaRPr lang="ru-RU" sz="96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9" descr="http://www.megamults.ru/_fr/3/441329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71813"/>
            <a:ext cx="2665413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Прямоугольник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836025" cy="573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Рисунок 4" descr="3dac96de6803d637fcc72bc4d0603195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49838" y="3948113"/>
            <a:ext cx="4094162" cy="290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57216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b="1" dirty="0" smtClean="0"/>
              <a:t>Назовите самое большое однозначное число.</a:t>
            </a:r>
          </a:p>
          <a:p>
            <a:pPr marL="514350" indent="-514350">
              <a:buFont typeface="+mj-lt"/>
              <a:buAutoNum type="arabicPeriod"/>
            </a:pPr>
            <a:endParaRPr lang="ru-RU" b="1" dirty="0" smtClean="0"/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/>
              <a:t>Сколько сторон у треугольника?</a:t>
            </a:r>
          </a:p>
          <a:p>
            <a:pPr marL="514350" indent="-514350">
              <a:buFont typeface="+mj-lt"/>
              <a:buAutoNum type="arabicPeriod"/>
            </a:pPr>
            <a:endParaRPr lang="ru-RU" b="1" dirty="0" smtClean="0"/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/>
              <a:t>Сколько концов у трёх палок?</a:t>
            </a:r>
          </a:p>
          <a:p>
            <a:pPr marL="514350" indent="-514350">
              <a:buFont typeface="+mj-lt"/>
              <a:buAutoNum type="arabicPeriod"/>
            </a:pPr>
            <a:endParaRPr lang="ru-RU" b="1" dirty="0" smtClean="0"/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/>
              <a:t>Сумма - это результат действия сложения или вычитания?</a:t>
            </a:r>
          </a:p>
          <a:p>
            <a:pPr marL="514350" indent="-514350">
              <a:buFont typeface="+mj-lt"/>
              <a:buAutoNum type="arabicPeriod"/>
            </a:pPr>
            <a:endParaRPr lang="ru-RU" b="1" dirty="0" smtClean="0"/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/>
              <a:t>Сколько хвостов у четырёх слонов?</a:t>
            </a:r>
          </a:p>
          <a:p>
            <a:endParaRPr lang="ru-RU" dirty="0" smtClean="0"/>
          </a:p>
        </p:txBody>
      </p:sp>
      <p:pic>
        <p:nvPicPr>
          <p:cNvPr id="15362" name="Picture 2" descr="http://img-fotki.yandex.ru/get/5014/89635038.61b/0_6fb5e_4ff3d2d0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1500174"/>
            <a:ext cx="2233688" cy="2357454"/>
          </a:xfrm>
          <a:prstGeom prst="rect">
            <a:avLst/>
          </a:prstGeom>
          <a:noFill/>
        </p:spPr>
      </p:pic>
      <p:pic>
        <p:nvPicPr>
          <p:cNvPr id="15364" name="Picture 4" descr="http://blog.ishback.com/wp-content/uploads/2010/06/colormixtriang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4857760"/>
            <a:ext cx="2174021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572164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b="1" dirty="0" smtClean="0"/>
              <a:t>Назовите самое маленькое двузначное число.</a:t>
            </a:r>
          </a:p>
          <a:p>
            <a:pPr marL="514350" indent="-514350">
              <a:buFont typeface="+mj-lt"/>
              <a:buAutoNum type="arabicPeriod"/>
            </a:pPr>
            <a:endParaRPr lang="ru-RU" b="1" dirty="0" smtClean="0"/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/>
              <a:t>Сколько сторон у квадрата?</a:t>
            </a:r>
          </a:p>
          <a:p>
            <a:pPr marL="514350" indent="-514350">
              <a:buFont typeface="+mj-lt"/>
              <a:buAutoNum type="arabicPeriod"/>
            </a:pPr>
            <a:endParaRPr lang="ru-RU" b="1" dirty="0" smtClean="0"/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/>
              <a:t>Бывает ли семь пятниц в неделе?</a:t>
            </a:r>
          </a:p>
          <a:p>
            <a:pPr marL="514350" indent="-514350">
              <a:buFont typeface="+mj-lt"/>
              <a:buAutoNum type="arabicPeriod"/>
            </a:pPr>
            <a:endParaRPr lang="ru-RU" b="1" dirty="0" smtClean="0"/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/>
              <a:t>Произведение – это результат действия деления или умножения?</a:t>
            </a:r>
          </a:p>
          <a:p>
            <a:pPr marL="514350" indent="-514350">
              <a:buFont typeface="+mj-lt"/>
              <a:buAutoNum type="arabicPeriod"/>
            </a:pPr>
            <a:endParaRPr lang="ru-RU" b="1" dirty="0" smtClean="0"/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/>
              <a:t>У одного стула четыре ножки, а сколько ножек у двух стульев?</a:t>
            </a:r>
            <a:endParaRPr lang="ru-RU" b="1" dirty="0"/>
          </a:p>
        </p:txBody>
      </p:sp>
      <p:pic>
        <p:nvPicPr>
          <p:cNvPr id="14338" name="Picture 2" descr="http://dic.academic.ru/pictures/wiki/files/77/Missing_square_edit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0926" y="3500438"/>
            <a:ext cx="1643074" cy="1643074"/>
          </a:xfrm>
          <a:prstGeom prst="rect">
            <a:avLst/>
          </a:prstGeom>
          <a:noFill/>
        </p:spPr>
      </p:pic>
      <p:pic>
        <p:nvPicPr>
          <p:cNvPr id="14340" name="Picture 4" descr="http://mebeltrade.shop.by/pics/items/VE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958" y="1472849"/>
            <a:ext cx="1428760" cy="19752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1214414" y="2857496"/>
            <a:ext cx="6929486" cy="210979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numCol="1">
            <a:prstTxWarp prst="textInflate">
              <a:avLst/>
            </a:prstTxWarp>
            <a:normAutofit/>
          </a:bodyPr>
          <a:lstStyle/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Станция</a:t>
            </a: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«Весёлые задачи»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42910" y="1071546"/>
            <a:ext cx="7772400" cy="1470025"/>
          </a:xfrm>
          <a:prstGeom prst="rect">
            <a:avLst/>
          </a:prstGeom>
        </p:spPr>
        <p:txBody>
          <a:bodyPr vert="horz" numCol="1" rtlCol="0" anchor="ctr">
            <a:prstTxWarp prst="textCanUp">
              <a:avLst/>
            </a:prstTxWarp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Математический экспресс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gudok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124878" y="1268354"/>
            <a:ext cx="6998326" cy="175432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1.Шла бабка в Москву и 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повстречала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 </a:t>
            </a:r>
            <a:r>
              <a:rPr lang="ru-RU" sz="3600" b="1" dirty="0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стари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ков.</a:t>
            </a:r>
            <a:r>
              <a:rPr kumimoji="0" lang="ru-RU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Сколько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человек направлялось в Москву?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28860" y="5072074"/>
            <a:ext cx="429745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dirty="0" smtClean="0"/>
              <a:t>Ответ: </a:t>
            </a:r>
            <a:r>
              <a:rPr lang="ru-RU" sz="3600" b="1" dirty="0" smtClean="0">
                <a:solidFill>
                  <a:srgbClr val="FF0000"/>
                </a:solidFill>
              </a:rPr>
              <a:t>одна бабка.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928662" y="1357298"/>
            <a:ext cx="7153112" cy="286232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2.Два мальчика Петя и Ваня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отправились в магазин. По дороге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они нашли 10 рублей. Сколько бы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денег нашел</a:t>
            </a:r>
            <a:r>
              <a:rPr kumimoji="0" lang="ru-RU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Ваня, если бы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он отправился в магазин один?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14612" y="5072074"/>
            <a:ext cx="3536546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dirty="0" smtClean="0"/>
              <a:t>Ответ: </a:t>
            </a:r>
            <a:r>
              <a:rPr lang="ru-RU" sz="3200" b="1" dirty="0" smtClean="0">
                <a:solidFill>
                  <a:srgbClr val="FF0000"/>
                </a:solidFill>
              </a:rPr>
              <a:t>10 рублей.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96" y="5072074"/>
            <a:ext cx="4071966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/>
              <a:t>Ответ: </a:t>
            </a:r>
            <a:r>
              <a:rPr lang="ru-RU" sz="3200" b="1" dirty="0" smtClean="0">
                <a:solidFill>
                  <a:srgbClr val="FF0000"/>
                </a:solidFill>
              </a:rPr>
              <a:t>10 танцоров.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19458" name="Picture 2" descr="http://club.itdrom.com/files/gallery/gal_graf/pict/37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857232"/>
            <a:ext cx="4067175" cy="5715000"/>
          </a:xfrm>
          <a:prstGeom prst="rect">
            <a:avLst/>
          </a:prstGeom>
          <a:noFill/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14282" y="1978356"/>
            <a:ext cx="5643602" cy="120032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3.Пять пар танцуют польку.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А всего танцоров сколько?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57158" y="665295"/>
            <a:ext cx="8429684" cy="230832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4.Поюбуйтесь-ка</a:t>
            </a:r>
            <a:r>
              <a:rPr kumimoji="0" lang="ru-RU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вы сами –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baseline="0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мчится тройка</a:t>
            </a:r>
            <a:r>
              <a:rPr lang="ru-RU" sz="36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 с бубенцами.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Сосчитать</a:t>
            </a:r>
            <a:r>
              <a:rPr kumimoji="0" lang="ru-RU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 коней попросим,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baseline="0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если троек этих две.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14612" y="3214686"/>
            <a:ext cx="3191899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Ответ: </a:t>
            </a:r>
            <a:r>
              <a:rPr lang="ru-RU" sz="3200" b="1" dirty="0" smtClean="0">
                <a:solidFill>
                  <a:srgbClr val="FF0000"/>
                </a:solidFill>
              </a:rPr>
              <a:t>6 коней.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18434" name="Picture 2" descr="http://tsf-sa.narod2.ru/zima/295-200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3925960"/>
            <a:ext cx="5000660" cy="2717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161</TotalTime>
  <Words>369</Words>
  <Application>Microsoft Office PowerPoint</Application>
  <PresentationFormat>Экран (4:3)</PresentationFormat>
  <Paragraphs>110</Paragraphs>
  <Slides>26</Slides>
  <Notes>0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Поток</vt:lpstr>
      <vt:lpstr>Математический экспресс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Догадайтесь, какое число будет следующим?</vt:lpstr>
      <vt:lpstr>Слайд 14</vt:lpstr>
      <vt:lpstr>Слайд 15</vt:lpstr>
      <vt:lpstr>Слайд 16</vt:lpstr>
      <vt:lpstr>Слайд 17</vt:lpstr>
      <vt:lpstr> Раскрась пирамидки</vt:lpstr>
      <vt:lpstr>Слайд 19</vt:lpstr>
      <vt:lpstr>Отгадай ребусы</vt:lpstr>
      <vt:lpstr>Слайд 21</vt:lpstr>
      <vt:lpstr>Какая фигура лишняя?</vt:lpstr>
      <vt:lpstr>Какая линия лишняя?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Математический экспресс</dc:title>
  <cp:lastModifiedBy>Доку</cp:lastModifiedBy>
  <cp:revision>55</cp:revision>
  <dcterms:modified xsi:type="dcterms:W3CDTF">2017-11-03T09:00:25Z</dcterms:modified>
</cp:coreProperties>
</file>