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sldIdLst>
    <p:sldId id="279" r:id="rId2"/>
    <p:sldId id="256" r:id="rId3"/>
    <p:sldId id="294" r:id="rId4"/>
    <p:sldId id="260" r:id="rId5"/>
    <p:sldId id="296" r:id="rId6"/>
    <p:sldId id="297" r:id="rId7"/>
    <p:sldId id="295" r:id="rId8"/>
    <p:sldId id="277" r:id="rId9"/>
    <p:sldId id="292" r:id="rId10"/>
    <p:sldId id="293" r:id="rId11"/>
    <p:sldId id="278" r:id="rId12"/>
    <p:sldId id="291" r:id="rId13"/>
    <p:sldId id="290" r:id="rId14"/>
    <p:sldId id="289" r:id="rId15"/>
    <p:sldId id="288" r:id="rId16"/>
    <p:sldId id="287" r:id="rId17"/>
    <p:sldId id="286" r:id="rId18"/>
    <p:sldId id="285" r:id="rId19"/>
    <p:sldId id="284" r:id="rId20"/>
    <p:sldId id="283" r:id="rId21"/>
    <p:sldId id="282" r:id="rId22"/>
  </p:sldIdLst>
  <p:sldSz cx="9144000" cy="5143500" type="screen16x9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5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2700" y="0"/>
            <a:ext cx="9174163" cy="5141913"/>
            <a:chOff x="-16934" y="0"/>
            <a:chExt cx="12231160" cy="6856214"/>
          </a:xfrm>
        </p:grpSpPr>
        <p:pic>
          <p:nvPicPr>
            <p:cNvPr id="5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9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019300" y="2641600"/>
            <a:ext cx="51117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/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050" y="3778250"/>
            <a:ext cx="673100" cy="2095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300" y="3778250"/>
            <a:ext cx="3911600" cy="2095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8300" y="3778250"/>
            <a:ext cx="412750" cy="2095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77817-7666-4144-9E39-492CEB73D7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32361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/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3B6FD-33B9-4B9B-8F9B-01F1B566B3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4515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047750" y="310515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/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8370E-F301-4D0D-8414-EDE905B4D2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58031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646113" y="660400"/>
            <a:ext cx="4572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6000"/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7950200" y="2120900"/>
            <a:ext cx="4572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/>
            <a:r>
              <a:rPr lang="en-US" altLang="ru-RU" sz="6000"/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047750" y="310515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/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/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CBDDE-E32B-44D8-BF03-8A47350739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00662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3F1EA-4B23-40F4-A463-651B9649B0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17655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646113" y="660400"/>
            <a:ext cx="4572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ru-RU" sz="6000"/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7950200" y="1949450"/>
            <a:ext cx="4572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/>
            <a:r>
              <a:rPr lang="en-US" altLang="ru-RU" sz="6000"/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047750" y="257175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4DE23-6DB4-4654-B485-32C29529B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13271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047750" y="257175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/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34D06-E851-4545-B13C-95E6CAD8CA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86545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047750" y="181610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57D69-2C93-4047-9AD0-B78501EFCE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06201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6648450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C087B-3772-48F0-A538-6E82C312F9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8018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047750" y="181610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49E74-9B96-4B66-97EA-BCF7111437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2105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1509713" y="2782888"/>
            <a:ext cx="612298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8AE20-DEE1-4EF5-8425-424323613E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99646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047750" y="181610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A4BF4-E5F2-43B7-B3A9-E06749C01E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223910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047750" y="181610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078E0-D223-4F4E-B9C9-A7D3BFB176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0230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047750" y="1816100"/>
            <a:ext cx="70548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9120F-3A6A-4C0A-B1E6-6E29839A7C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2922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27097-B899-4549-BC8D-219BAD3862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56419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047750" y="2184400"/>
            <a:ext cx="26352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F9864-A8AC-432E-BEC9-344D4EF197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47294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/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8D4BB-7C76-4AD7-9766-3B577803CC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7499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-11113" y="0"/>
            <a:ext cx="9172576" cy="5141913"/>
            <a:chOff x="-15736" y="0"/>
            <a:chExt cx="12229962" cy="6856214"/>
          </a:xfrm>
        </p:grpSpPr>
        <p:pic>
          <p:nvPicPr>
            <p:cNvPr id="1032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971550" y="736600"/>
            <a:ext cx="72009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17700"/>
            <a:ext cx="7200900" cy="248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750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0" y="4476750"/>
            <a:ext cx="54800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050" y="4476750"/>
            <a:ext cx="40640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75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B05563D-E72B-4707-8750-EF8BC62E1A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42" r:id="rId7"/>
    <p:sldLayoutId id="2147483852" r:id="rId8"/>
    <p:sldLayoutId id="2147483843" r:id="rId9"/>
    <p:sldLayoutId id="2147483844" r:id="rId10"/>
    <p:sldLayoutId id="2147483853" r:id="rId11"/>
    <p:sldLayoutId id="2147483854" r:id="rId12"/>
    <p:sldLayoutId id="2147483845" r:id="rId13"/>
    <p:sldLayoutId id="2147483855" r:id="rId14"/>
    <p:sldLayoutId id="2147483856" r:id="rId15"/>
    <p:sldLayoutId id="2147483857" r:id="rId16"/>
    <p:sldLayoutId id="2147483858" r:id="rId17"/>
  </p:sldLayoutIdLst>
  <p:txStyles>
    <p:titleStyle>
      <a:lvl1pPr algn="ctr" defTabSz="342900" rtl="0" fontAlgn="base">
        <a:spcBef>
          <a:spcPct val="0"/>
        </a:spcBef>
        <a:spcAft>
          <a:spcPct val="0"/>
        </a:spcAft>
        <a:defRPr sz="33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342900" rtl="0" fontAlgn="base">
        <a:spcBef>
          <a:spcPct val="0"/>
        </a:spcBef>
        <a:spcAft>
          <a:spcPct val="0"/>
        </a:spcAft>
        <a:defRPr sz="3300">
          <a:solidFill>
            <a:srgbClr val="262626"/>
          </a:solidFill>
          <a:latin typeface="Garamond" panose="02020404030301010803" pitchFamily="18" charset="0"/>
        </a:defRPr>
      </a:lvl2pPr>
      <a:lvl3pPr algn="ctr" defTabSz="342900" rtl="0" fontAlgn="base">
        <a:spcBef>
          <a:spcPct val="0"/>
        </a:spcBef>
        <a:spcAft>
          <a:spcPct val="0"/>
        </a:spcAft>
        <a:defRPr sz="3300">
          <a:solidFill>
            <a:srgbClr val="262626"/>
          </a:solidFill>
          <a:latin typeface="Garamond" panose="02020404030301010803" pitchFamily="18" charset="0"/>
        </a:defRPr>
      </a:lvl3pPr>
      <a:lvl4pPr algn="ctr" defTabSz="342900" rtl="0" fontAlgn="base">
        <a:spcBef>
          <a:spcPct val="0"/>
        </a:spcBef>
        <a:spcAft>
          <a:spcPct val="0"/>
        </a:spcAft>
        <a:defRPr sz="3300">
          <a:solidFill>
            <a:srgbClr val="262626"/>
          </a:solidFill>
          <a:latin typeface="Garamond" panose="02020404030301010803" pitchFamily="18" charset="0"/>
        </a:defRPr>
      </a:lvl4pPr>
      <a:lvl5pPr algn="ctr" defTabSz="342900" rtl="0" fontAlgn="base">
        <a:spcBef>
          <a:spcPct val="0"/>
        </a:spcBef>
        <a:spcAft>
          <a:spcPct val="0"/>
        </a:spcAft>
        <a:defRPr sz="33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fontAlgn="base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557213" indent="-214313" algn="l" defTabSz="342900" rtl="0" fontAlgn="base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500" kern="1200">
          <a:solidFill>
            <a:srgbClr val="262626"/>
          </a:solidFill>
          <a:latin typeface="+mn-lt"/>
          <a:ea typeface="+mn-ea"/>
          <a:cs typeface="+mn-cs"/>
        </a:defRPr>
      </a:lvl2pPr>
      <a:lvl3pPr marL="900113" indent="-214313" algn="l" defTabSz="342900" rtl="0" fontAlgn="base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300" kern="1200">
          <a:solidFill>
            <a:srgbClr val="262626"/>
          </a:solidFill>
          <a:latin typeface="+mn-lt"/>
          <a:ea typeface="+mn-ea"/>
          <a:cs typeface="+mn-cs"/>
        </a:defRPr>
      </a:lvl3pPr>
      <a:lvl4pPr marL="1157288" indent="-128588" algn="l" defTabSz="342900" rtl="0" fontAlgn="base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200" kern="1200">
          <a:solidFill>
            <a:srgbClr val="262626"/>
          </a:solidFill>
          <a:latin typeface="+mn-lt"/>
          <a:ea typeface="+mn-ea"/>
          <a:cs typeface="+mn-cs"/>
        </a:defRPr>
      </a:lvl4pPr>
      <a:lvl5pPr marL="1500188" indent="-128588" algn="l" defTabSz="342900" rtl="0" fontAlgn="base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000" kern="1200">
          <a:solidFill>
            <a:srgbClr val="262626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019299" y="1214428"/>
            <a:ext cx="5111752" cy="1325571"/>
          </a:xfrm>
        </p:spPr>
        <p:txBody>
          <a:bodyPr/>
          <a:lstStyle/>
          <a:p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Профилактика </a:t>
            </a:r>
            <a:br>
              <a:rPr lang="ru-RU" sz="2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sz="2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правонарушений</a:t>
            </a:r>
            <a:r>
              <a:rPr lang="ru-RU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/>
            </a:r>
            <a:br>
              <a:rPr lang="ru-RU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МКОУ «Посадская ОШИ для обучающихся с ОВЗ»</a:t>
            </a:r>
          </a:p>
          <a:p>
            <a:r>
              <a:rPr lang="ru-RU" dirty="0" smtClean="0"/>
              <a:t>Социальный педагог</a:t>
            </a:r>
          </a:p>
          <a:p>
            <a:r>
              <a:rPr lang="ru-RU" dirty="0" smtClean="0"/>
              <a:t>Елена Григорьевна </a:t>
            </a:r>
            <a:r>
              <a:rPr lang="ru-RU" dirty="0" err="1" smtClean="0"/>
              <a:t>Сарапулова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457200" y="43815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905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правовая ответственность -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 имущественные отношения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(испорченная вещь)</a:t>
            </a:r>
            <a:endParaRPr lang="ru-RU" alt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543" r="33559"/>
          <a:stretch/>
        </p:blipFill>
        <p:spPr bwMode="auto">
          <a:xfrm>
            <a:off x="4648200" y="1657350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2400" y="590550"/>
            <a:ext cx="4724400" cy="391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altLang="ru-RU" b="1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Нарушение правил поведения; вызывающее поведение.</a:t>
            </a:r>
            <a:endParaRPr lang="ru-RU" altLang="ru-RU" sz="1400" b="1" dirty="0">
              <a:solidFill>
                <a:srgbClr val="0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altLang="ru-RU" b="1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Нарушение закона, за которое предусмотрено наказание для взрослых людей и подростков с шестнадцатилетнего возраста.</a:t>
            </a:r>
            <a:endParaRPr lang="ru-RU" altLang="ru-RU" sz="1400" b="1" dirty="0">
              <a:solidFill>
                <a:srgbClr val="00000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altLang="ru-RU" b="1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Серьезное нарушение закона взрослыми людьми или несовершеннолетними,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b="1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достигшими возраста </a:t>
            </a:r>
            <a:r>
              <a:rPr lang="ru-RU" altLang="ru-RU" b="1" dirty="0" smtClean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привлечения к </a:t>
            </a:r>
            <a:r>
              <a:rPr lang="ru-RU" altLang="ru-RU" b="1" dirty="0">
                <a:solidFill>
                  <a:srgbClr val="0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уголовной ответственности.</a:t>
            </a:r>
          </a:p>
        </p:txBody>
      </p:sp>
      <p:sp>
        <p:nvSpPr>
          <p:cNvPr id="23555" name="Прямоугольник 2"/>
          <p:cNvSpPr>
            <a:spLocks noChangeArrowheads="1"/>
          </p:cNvSpPr>
          <p:nvPr/>
        </p:nvSpPr>
        <p:spPr bwMode="auto">
          <a:xfrm>
            <a:off x="381000" y="619991"/>
            <a:ext cx="335280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1905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Проступок</a:t>
            </a:r>
          </a:p>
          <a:p>
            <a:pPr algn="just" eaLnBrk="1" hangingPunct="1">
              <a:lnSpc>
                <a:spcPct val="115000"/>
              </a:lnSpc>
            </a:pPr>
            <a:endParaRPr lang="ru-RU" alt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Правонарушение</a:t>
            </a: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Преступление</a:t>
            </a: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5000"/>
              </a:lnSpc>
            </a:pPr>
            <a:endParaRPr lang="ru-RU" alt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5000"/>
              </a:lnSpc>
            </a:pPr>
            <a:endParaRPr lang="ru-RU" altLang="ru-RU" sz="3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819400" y="819150"/>
            <a:ext cx="1219200" cy="1524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609975" y="1504952"/>
            <a:ext cx="504825" cy="45719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200400" y="2724150"/>
            <a:ext cx="838200" cy="2685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457200" y="438150"/>
            <a:ext cx="7848600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3200" dirty="0">
                <a:solidFill>
                  <a:srgbClr val="000000"/>
                </a:solidFill>
                <a:cs typeface="Tahoma" panose="020B0604030504040204" pitchFamily="34" charset="0"/>
              </a:rPr>
              <a:t>  </a:t>
            </a:r>
            <a:r>
              <a:rPr lang="ru-RU" altLang="ru-RU" sz="2400" b="1" dirty="0">
                <a:solidFill>
                  <a:srgbClr val="000000"/>
                </a:solidFill>
                <a:cs typeface="Tahoma" panose="020B0604030504040204" pitchFamily="34" charset="0"/>
              </a:rPr>
              <a:t>Пятиклассник Дима не приходит  в школу с каникул, говорит, что не хочет посещать уроки. Как можно расценить поведение Димы, как проступок, правонарушение или преступление? </a:t>
            </a:r>
          </a:p>
        </p:txBody>
      </p:sp>
      <p:pic>
        <p:nvPicPr>
          <p:cNvPr id="2458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99" y="2339644"/>
            <a:ext cx="3447725" cy="22895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457200" y="361950"/>
            <a:ext cx="8229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3200" dirty="0">
                <a:solidFill>
                  <a:srgbClr val="262626"/>
                </a:solidFill>
                <a:cs typeface="Tahoma" panose="020B0604030504040204" pitchFamily="34" charset="0"/>
              </a:rPr>
              <a:t>  </a:t>
            </a:r>
            <a:endParaRPr lang="ru-RU" altLang="ru-RU" sz="2400" b="1" dirty="0">
              <a:solidFill>
                <a:srgbClr val="262626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" y="514350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Серёжа и Саша играли во дворе в мяч. Ребята разбили мячом окно в доме соседа. </a:t>
            </a:r>
            <a:endParaRPr lang="ru-RU" sz="24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604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354006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228600" y="361950"/>
            <a:ext cx="85344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3200" dirty="0">
                <a:solidFill>
                  <a:srgbClr val="262626"/>
                </a:solidFill>
                <a:cs typeface="Tahoma" panose="020B0604030504040204" pitchFamily="34" charset="0"/>
              </a:rPr>
              <a:t>  </a:t>
            </a:r>
            <a:r>
              <a:rPr lang="ru-RU" altLang="ru-RU" sz="2400" dirty="0">
                <a:solidFill>
                  <a:srgbClr val="262626"/>
                </a:solidFill>
                <a:cs typeface="Tahoma" panose="020B0604030504040204" pitchFamily="34" charset="0"/>
              </a:rPr>
              <a:t>	</a:t>
            </a:r>
            <a:r>
              <a:rPr lang="ru-RU" altLang="ru-RU" sz="2400" b="1" dirty="0" smtClean="0">
                <a:solidFill>
                  <a:srgbClr val="262626"/>
                </a:solidFill>
                <a:cs typeface="Tahoma" panose="020B0604030504040204" pitchFamily="34" charset="0"/>
              </a:rPr>
              <a:t>Семиклассники поджидали </a:t>
            </a:r>
            <a:r>
              <a:rPr lang="ru-RU" altLang="ru-RU" sz="2400" b="1" dirty="0">
                <a:solidFill>
                  <a:srgbClr val="262626"/>
                </a:solidFill>
                <a:cs typeface="Tahoma" panose="020B0604030504040204" pitchFamily="34" charset="0"/>
              </a:rPr>
              <a:t>детей из начальных классов за углом школы, отбирали у них деньги и говорили, что если они кому-нибудь расскажут, им не поздоровится. Как </a:t>
            </a:r>
            <a:r>
              <a:rPr lang="ru-RU" altLang="ru-RU" sz="2400" b="1" dirty="0" smtClean="0">
                <a:solidFill>
                  <a:srgbClr val="262626"/>
                </a:solidFill>
                <a:cs typeface="Tahoma" panose="020B0604030504040204" pitchFamily="34" charset="0"/>
              </a:rPr>
              <a:t>можно классифицировать действия школьников?</a:t>
            </a:r>
            <a:endParaRPr lang="ru-RU" altLang="ru-RU" sz="2400" b="1" dirty="0">
              <a:solidFill>
                <a:srgbClr val="262626"/>
              </a:solidFill>
              <a:cs typeface="Tahoma" panose="020B0604030504040204" pitchFamily="34" charset="0"/>
            </a:endParaRPr>
          </a:p>
        </p:txBody>
      </p:sp>
      <p:pic>
        <p:nvPicPr>
          <p:cNvPr id="2765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424053"/>
            <a:ext cx="4038600" cy="2178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685800" y="742950"/>
            <a:ext cx="746760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В класс вбегает ученик: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– Сейчас бомба взорвется, по телефону позвонили, все бежим из школы!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457200" y="438150"/>
            <a:ext cx="82296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3200" b="1" dirty="0">
                <a:solidFill>
                  <a:srgbClr val="262626"/>
                </a:solidFill>
                <a:cs typeface="Tahoma" panose="020B0604030504040204" pitchFamily="34" charset="0"/>
              </a:rPr>
              <a:t>  </a:t>
            </a: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К «сообщившему о теракте» подходит ученик и бьет его учебником по голове, «сообщивший» падает, встает, держась за голову, стонет, дает сдачи, начинается </a:t>
            </a:r>
            <a:r>
              <a:rPr lang="ru-RU" altLang="ru-RU" sz="2800" b="1" dirty="0" smtClean="0">
                <a:solidFill>
                  <a:srgbClr val="262626"/>
                </a:solidFill>
                <a:cs typeface="Tahoma" panose="020B0604030504040204" pitchFamily="34" charset="0"/>
              </a:rPr>
              <a:t>драка. </a:t>
            </a:r>
            <a:endParaRPr lang="ru-RU" altLang="ru-RU" sz="2800" b="1" dirty="0">
              <a:solidFill>
                <a:srgbClr val="262626"/>
              </a:solidFill>
              <a:cs typeface="Tahoma" panose="020B0604030504040204" pitchFamily="34" charset="0"/>
            </a:endParaRPr>
          </a:p>
        </p:txBody>
      </p:sp>
      <p:pic>
        <p:nvPicPr>
          <p:cNvPr id="30724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240" r="7746"/>
          <a:stretch/>
        </p:blipFill>
        <p:spPr bwMode="auto">
          <a:xfrm>
            <a:off x="5410200" y="2343150"/>
            <a:ext cx="2286000" cy="23238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533400" y="514350"/>
            <a:ext cx="8153400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На перемене: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– Дай телефон, музыку послушать, а то </a:t>
            </a:r>
            <a:r>
              <a:rPr lang="ru-RU" altLang="ru-RU" sz="2800" b="1" dirty="0" err="1">
                <a:solidFill>
                  <a:srgbClr val="262626"/>
                </a:solidFill>
                <a:cs typeface="Tahoma" panose="020B0604030504040204" pitchFamily="34" charset="0"/>
              </a:rPr>
              <a:t>скукочища</a:t>
            </a: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!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– Не дам, он новый, только вчера купили.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– Ах, тебе жалко! Ну, у меня нет, и у тебя не будет. Выбрасывает телефон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609600" y="666750"/>
            <a:ext cx="76962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В классе идет спор двух учащихся: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– ... Еще раз прицепишься  - убью. Знаешь, сколько у меня друзей? Мне стоит только им пожаловаться – и тебе не </a:t>
            </a:r>
            <a:r>
              <a:rPr lang="ru-RU" altLang="ru-RU" sz="2800" b="1" dirty="0" smtClean="0">
                <a:solidFill>
                  <a:srgbClr val="262626"/>
                </a:solidFill>
                <a:cs typeface="Tahoma" panose="020B0604030504040204" pitchFamily="34" charset="0"/>
              </a:rPr>
              <a:t>жить. </a:t>
            </a:r>
            <a:endParaRPr lang="ru-RU" altLang="ru-RU" sz="2800" b="1" dirty="0">
              <a:solidFill>
                <a:srgbClr val="262626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990600" y="742950"/>
            <a:ext cx="754380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Две девочки  в классе   ссорятся: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– А ты дылда!!!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ru-RU" altLang="ru-RU" sz="2800" b="1" dirty="0">
                <a:solidFill>
                  <a:srgbClr val="262626"/>
                </a:solidFill>
                <a:cs typeface="Tahoma" panose="020B0604030504040204" pitchFamily="34" charset="0"/>
              </a:rPr>
              <a:t>– А ты сама Гадина!!!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i-main-pic" descr="Картинка 1 из 58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79506"/>
            <a:ext cx="3276600" cy="4380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457200" y="-19050"/>
            <a:ext cx="8382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Подросток и правонарушения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7414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836806"/>
            <a:ext cx="4665212" cy="3109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2"/>
          <p:cNvSpPr>
            <a:spLocks noChangeArrowheads="1"/>
          </p:cNvSpPr>
          <p:nvPr/>
        </p:nvSpPr>
        <p:spPr bwMode="auto">
          <a:xfrm>
            <a:off x="533400" y="514350"/>
            <a:ext cx="80010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dirty="0"/>
              <a:t>В класс вбегают мальчишки: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dirty="0"/>
              <a:t>– А «Спартак» выиграл, а никто не знает!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dirty="0"/>
              <a:t>– Давай на стене напишем, чтоб завтра утром все увидели!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dirty="0"/>
              <a:t>– </a:t>
            </a:r>
            <a:r>
              <a:rPr lang="ru-RU" altLang="ru-RU" sz="2800" b="1" dirty="0" err="1"/>
              <a:t>Клёво</a:t>
            </a:r>
            <a:r>
              <a:rPr lang="ru-RU" altLang="ru-RU" sz="2800" b="1" dirty="0"/>
              <a:t>, вот люди порадуются!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800" b="1" dirty="0"/>
              <a:t>– Давай на стене маркером, чтоб лучше видно было!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97" t="11800" r="10197" b="18690"/>
          <a:stretch>
            <a:fillRect/>
          </a:stretch>
        </p:blipFill>
        <p:spPr bwMode="auto">
          <a:xfrm>
            <a:off x="1254125" y="438150"/>
            <a:ext cx="6518275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avatars.dzeninfra.ru/get-zen_doc/5290304/pub_6259cbed68810c0f9cb94c99_6259cd3b042f567a54c04d84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14350"/>
            <a:ext cx="8077200" cy="41133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-16669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ПРИТЧА О НЕВОСПИТАННОМ СЫНЕ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837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875"/>
            <a:ext cx="7200900" cy="977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b="1" dirty="0">
                <a:solidFill>
                  <a:srgbClr val="FF0000"/>
                </a:solidFill>
              </a:rPr>
              <a:t>Закон </a:t>
            </a:r>
            <a:r>
              <a:rPr lang="ru-RU" sz="66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09600" y="361950"/>
            <a:ext cx="8382000" cy="3048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dirty="0" smtClean="0"/>
              <a:t> 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dirty="0" smtClean="0"/>
              <a:t>   </a:t>
            </a:r>
            <a:r>
              <a:rPr lang="ru-RU" altLang="ru-RU" sz="32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нормативно-правовой акт, содержащий общеобязательные правила поведения общественной жизни, принятый правительством </a:t>
            </a:r>
          </a:p>
        </p:txBody>
      </p:sp>
      <p:pic>
        <p:nvPicPr>
          <p:cNvPr id="18436" name="Picture 5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00350"/>
            <a:ext cx="3429000" cy="2286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590550"/>
            <a:ext cx="6477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ПРАВА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ИЛИ 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ОБЯЗАННОСТИ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7200" y="302895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/>
              <a:t>?</a:t>
            </a:r>
            <a:endParaRPr lang="ru-RU" sz="9600" b="1" dirty="0"/>
          </a:p>
        </p:txBody>
      </p:sp>
    </p:spTree>
    <p:extLst>
      <p:ext uri="{BB962C8B-B14F-4D97-AF65-F5344CB8AC3E}">
        <p14:creationId xmlns="" xmlns:p14="http://schemas.microsoft.com/office/powerpoint/2010/main" val="2682919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438150"/>
            <a:ext cx="7074374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Виды ответственности:</a:t>
            </a:r>
          </a:p>
          <a:p>
            <a:pPr algn="ctr"/>
            <a:r>
              <a:rPr lang="ru-RU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Уголовная</a:t>
            </a:r>
          </a:p>
          <a:p>
            <a:pPr algn="ctr"/>
            <a:r>
              <a:rPr lang="ru-RU" sz="4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Административная</a:t>
            </a:r>
          </a:p>
          <a:p>
            <a:pPr algn="ctr"/>
            <a:r>
              <a:rPr lang="ru-RU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Дисциплинарная</a:t>
            </a:r>
          </a:p>
          <a:p>
            <a:pPr algn="ctr"/>
            <a:r>
              <a:rPr lang="ru-RU" sz="4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Гражданско-правовая</a:t>
            </a:r>
            <a:endParaRPr lang="ru-RU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3188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361951"/>
            <a:ext cx="7772400" cy="2534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ea typeface="Tahoma" panose="020B0604030504040204" pitchFamily="34" charset="0"/>
                <a:cs typeface="Tahoma" panose="020B0604030504040204" pitchFamily="34" charset="0"/>
              </a:rPr>
              <a:t>Уголовная ответственность</a:t>
            </a:r>
            <a:r>
              <a:rPr lang="ru-RU" sz="2000" dirty="0" smtClean="0">
                <a:effectLst/>
                <a:ea typeface="Tahoma" panose="020B0604030504040204" pitchFamily="34" charset="0"/>
                <a:cs typeface="Tahoma" panose="020B0604030504040204" pitchFamily="34" charset="0"/>
              </a:rPr>
              <a:t> – ответственность за нарушение законов, предусмотренных Уголовным кодексом. Преступление предусмотренное уголовным законом общественно опасное, посягающее на общественный строй, собственность, личность, права и свободы граждан, общественный порядок (убийство, грабёж, изнасилование, оскорбления, мелкие хищения, хулиганство).</a:t>
            </a:r>
            <a:endParaRPr lang="ru-RU" sz="2000" dirty="0"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2469" y="2571750"/>
            <a:ext cx="2063331" cy="2063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1468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4"/>
          <p:cNvSpPr>
            <a:spLocks noChangeArrowheads="1"/>
          </p:cNvSpPr>
          <p:nvPr/>
        </p:nvSpPr>
        <p:spPr bwMode="auto">
          <a:xfrm>
            <a:off x="533400" y="438150"/>
            <a:ext cx="77724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905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ru-RU" altLang="ru-RU" sz="2000" b="1" dirty="0">
                <a:cs typeface="Tahoma" panose="020B0604030504040204" pitchFamily="34" charset="0"/>
              </a:rPr>
              <a:t>Административная </a:t>
            </a:r>
            <a:r>
              <a:rPr lang="ru-RU" altLang="ru-RU" sz="2000" dirty="0">
                <a:cs typeface="Tahoma" panose="020B0604030504040204" pitchFamily="34" charset="0"/>
              </a:rPr>
              <a:t>ответственность применяется за нарушения, предусмотренные кодексом об административных правонарушениях. К административным </a:t>
            </a:r>
            <a:r>
              <a:rPr lang="ru-RU" altLang="ru-RU" sz="2000" dirty="0" smtClean="0">
                <a:cs typeface="Tahoma" panose="020B0604030504040204" pitchFamily="34" charset="0"/>
              </a:rPr>
              <a:t>нарушениям </a:t>
            </a:r>
            <a:r>
              <a:rPr lang="ru-RU" altLang="ru-RU" sz="2000" dirty="0">
                <a:cs typeface="Tahoma" panose="020B0604030504040204" pitchFamily="34" charset="0"/>
              </a:rPr>
              <a:t>относятся: </a:t>
            </a:r>
            <a:r>
              <a:rPr lang="ru-RU" altLang="ru-RU" sz="2000" dirty="0" smtClean="0">
                <a:cs typeface="Tahoma" panose="020B0604030504040204" pitchFamily="34" charset="0"/>
              </a:rPr>
              <a:t>мелкое хулиганство, нарушение </a:t>
            </a:r>
            <a:r>
              <a:rPr lang="ru-RU" altLang="ru-RU" sz="2000" dirty="0">
                <a:cs typeface="Tahoma" panose="020B0604030504040204" pitchFamily="34" charset="0"/>
              </a:rPr>
              <a:t>правил дорожного движения, нарушение </a:t>
            </a:r>
            <a:r>
              <a:rPr lang="ru-RU" altLang="ru-RU" sz="2000" dirty="0" smtClean="0">
                <a:cs typeface="Tahoma" panose="020B0604030504040204" pitchFamily="34" charset="0"/>
              </a:rPr>
              <a:t>правил поведения в общественных местах.</a:t>
            </a:r>
            <a:endParaRPr lang="ru-RU" altLang="ru-RU" sz="2000" dirty="0"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2190750"/>
            <a:ext cx="1905000" cy="2540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609600" y="438150"/>
            <a:ext cx="7924800" cy="147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905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ru-RU" altLang="ru-RU" sz="2000" b="1" dirty="0">
                <a:cs typeface="Tahoma" panose="020B0604030504040204" pitchFamily="34" charset="0"/>
              </a:rPr>
              <a:t>Дисциплинарная ответственность </a:t>
            </a:r>
            <a:r>
              <a:rPr lang="ru-RU" altLang="ru-RU" sz="2000" dirty="0">
                <a:cs typeface="Tahoma" panose="020B0604030504040204" pitchFamily="34" charset="0"/>
              </a:rPr>
              <a:t>– это нарушение трудовых обязанностей, т. е. нарушение трудового законодательства, к примеру: опоздание на работу, прогул без уважительной причины.</a:t>
            </a:r>
          </a:p>
        </p:txBody>
      </p:sp>
      <p:pic>
        <p:nvPicPr>
          <p:cNvPr id="2150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712" t="2393" r="15660" b="1903"/>
          <a:stretch/>
        </p:blipFill>
        <p:spPr bwMode="auto">
          <a:xfrm>
            <a:off x="3962400" y="1581150"/>
            <a:ext cx="22098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690</TotalTime>
  <Words>340</Words>
  <Application>Microsoft Office PowerPoint</Application>
  <PresentationFormat>Экран (16:9)</PresentationFormat>
  <Paragraphs>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Натуральные материалы</vt:lpstr>
      <vt:lpstr>      Профилактика  правонарушений </vt:lpstr>
      <vt:lpstr>Слайд 2</vt:lpstr>
      <vt:lpstr>Слайд 3</vt:lpstr>
      <vt:lpstr>Закон -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Ольга</dc:creator>
  <cp:lastModifiedBy>User</cp:lastModifiedBy>
  <cp:revision>52</cp:revision>
  <cp:lastPrinted>1601-01-01T00:00:00Z</cp:lastPrinted>
  <dcterms:created xsi:type="dcterms:W3CDTF">1601-01-01T00:00:00Z</dcterms:created>
  <dcterms:modified xsi:type="dcterms:W3CDTF">2025-11-28T07:10:31Z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