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FC1709C-DEE3-436E-A760-E5C8DA3E823C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9C45F-2061-4884-8C3C-6D194E20CC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709C-DEE3-436E-A760-E5C8DA3E823C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C45F-2061-4884-8C3C-6D194E20CC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709C-DEE3-436E-A760-E5C8DA3E823C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C45F-2061-4884-8C3C-6D194E20CC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709C-DEE3-436E-A760-E5C8DA3E823C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C45F-2061-4884-8C3C-6D194E20CC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FC1709C-DEE3-436E-A760-E5C8DA3E823C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9C45F-2061-4884-8C3C-6D194E20CC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709C-DEE3-436E-A760-E5C8DA3E823C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C45F-2061-4884-8C3C-6D194E20CC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709C-DEE3-436E-A760-E5C8DA3E823C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C45F-2061-4884-8C3C-6D194E20CC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709C-DEE3-436E-A760-E5C8DA3E823C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C45F-2061-4884-8C3C-6D194E20CC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709C-DEE3-436E-A760-E5C8DA3E823C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C45F-2061-4884-8C3C-6D194E20CC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709C-DEE3-436E-A760-E5C8DA3E823C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C45F-2061-4884-8C3C-6D194E20CC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1709C-DEE3-436E-A760-E5C8DA3E823C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C45F-2061-4884-8C3C-6D194E20CC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FC1709C-DEE3-436E-A760-E5C8DA3E823C}" type="datetimeFigureOut">
              <a:rPr lang="ru-RU" smtClean="0"/>
              <a:pPr/>
              <a:t>19.01.2026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A79C45F-2061-4884-8C3C-6D194E20CC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fectologiya.pro/biblioteka" TargetMode="External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aklass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o-edu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kp-rao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nclusive-edu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cp.org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2;&#1076;&#1089;.&#1088;&#1092;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3714752"/>
            <a:ext cx="7143800" cy="1233486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«Организационно-методические вопросы обучения и воспитания детей с умеренной, тяжелой умственной отсталостью и ТМНР в школе»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5214950"/>
            <a:ext cx="6076968" cy="533400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Учитель-дефектолог          Лозко Мария Алексеевна</a:t>
            </a:r>
            <a:endParaRPr lang="ru-RU" sz="1600" b="1" dirty="0"/>
          </a:p>
        </p:txBody>
      </p:sp>
      <p:pic>
        <p:nvPicPr>
          <p:cNvPr id="13316" name="Picture 4" descr="Дети с ОВ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571612"/>
            <a:ext cx="5705475" cy="2057401"/>
          </a:xfrm>
          <a:prstGeom prst="rect">
            <a:avLst/>
          </a:prstGeom>
          <a:noFill/>
        </p:spPr>
      </p:pic>
      <p:pic>
        <p:nvPicPr>
          <p:cNvPr id="6" name="Рисунок 5" descr="qr-co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42852"/>
            <a:ext cx="785794" cy="7857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14546" y="285728"/>
            <a:ext cx="4714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МКОУ «Посадская ОШИ для обучающихся с ОВЗ»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857232"/>
            <a:ext cx="1143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 smtClean="0"/>
              <a:t>МКОУ «Посадская ОШИ</a:t>
            </a:r>
          </a:p>
          <a:p>
            <a:r>
              <a:rPr lang="ru-RU" sz="700" dirty="0" smtClean="0"/>
              <a:t>для обучающихся с ОВЗ»</a:t>
            </a:r>
            <a:endParaRPr lang="ru-RU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500166" y="428604"/>
            <a:ext cx="699345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Бесплатные дидактические материалы на сайте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Дефектология.проф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qr-co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785794" cy="7857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857232"/>
            <a:ext cx="1500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/>
              <a:t>МКОУ «Посадская ОШИ</a:t>
            </a:r>
          </a:p>
          <a:p>
            <a:r>
              <a:rPr lang="ru-RU" sz="700" dirty="0" smtClean="0"/>
              <a:t>для обучающихся с ОВЗ»</a:t>
            </a:r>
            <a:endParaRPr lang="ru-RU" sz="700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14282" y="1643050"/>
            <a:ext cx="378618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https://www.defectologiya.pro/biblioteka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Снимок экрана (187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1428736"/>
            <a:ext cx="3214710" cy="1445361"/>
          </a:xfrm>
          <a:prstGeom prst="rect">
            <a:avLst/>
          </a:prstGeom>
        </p:spPr>
      </p:pic>
      <p:pic>
        <p:nvPicPr>
          <p:cNvPr id="7" name="Рисунок 6" descr="Снимок экрана (188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3071810"/>
            <a:ext cx="3214710" cy="1448294"/>
          </a:xfrm>
          <a:prstGeom prst="rect">
            <a:avLst/>
          </a:prstGeom>
        </p:spPr>
      </p:pic>
      <p:pic>
        <p:nvPicPr>
          <p:cNvPr id="8" name="Рисунок 7" descr="Снимок экрана (189)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57751" y="4714884"/>
            <a:ext cx="3214711" cy="1460014"/>
          </a:xfrm>
          <a:prstGeom prst="rect">
            <a:avLst/>
          </a:prstGeom>
        </p:spPr>
      </p:pic>
      <p:pic>
        <p:nvPicPr>
          <p:cNvPr id="9" name="Рисунок 8" descr="qr-code (4)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2714620"/>
            <a:ext cx="3286148" cy="32861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qr-co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785794" cy="7857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857232"/>
            <a:ext cx="1357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/>
              <a:t>МКОУ «Посадская ОШИ</a:t>
            </a:r>
          </a:p>
          <a:p>
            <a:r>
              <a:rPr lang="ru-RU" sz="700" dirty="0" smtClean="0"/>
              <a:t>для обучающихся с ОВЗ»</a:t>
            </a:r>
            <a:endParaRPr lang="ru-RU" sz="700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14282" y="1214422"/>
            <a:ext cx="87868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Платформа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ЯКласс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—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раздел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Адаптированное обучение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14282" y="2000240"/>
            <a:ext cx="35718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https://www.yaklass.ru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qr-code (5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2714620"/>
            <a:ext cx="3429024" cy="3429024"/>
          </a:xfrm>
          <a:prstGeom prst="rect">
            <a:avLst/>
          </a:prstGeom>
        </p:spPr>
      </p:pic>
      <p:pic>
        <p:nvPicPr>
          <p:cNvPr id="8" name="Рисунок 7" descr="Снимок экрана (190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6182" y="3143248"/>
            <a:ext cx="5074391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qr-co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785794" cy="7857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857232"/>
            <a:ext cx="1357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/>
              <a:t>МКОУ «Посадская ОШИ</a:t>
            </a:r>
          </a:p>
          <a:p>
            <a:r>
              <a:rPr lang="ru-RU" sz="700" dirty="0" smtClean="0"/>
              <a:t>для обучающихся с ОВЗ»</a:t>
            </a:r>
            <a:endParaRPr lang="ru-RU" sz="700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285852" y="428604"/>
            <a:ext cx="75724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Воспитательная работа и роль педагога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1643050"/>
            <a:ext cx="3735187" cy="10001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Овал 5"/>
          <p:cNvSpPr/>
          <p:nvPr/>
        </p:nvSpPr>
        <p:spPr>
          <a:xfrm>
            <a:off x="142844" y="3214686"/>
            <a:ext cx="3143272" cy="29289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создание условий для формирования положительного эмоционального фона</a:t>
            </a:r>
            <a:endParaRPr lang="ru-RU" sz="2000" b="1" dirty="0"/>
          </a:p>
        </p:txBody>
      </p:sp>
      <p:sp>
        <p:nvSpPr>
          <p:cNvPr id="7" name="Овал 6"/>
          <p:cNvSpPr/>
          <p:nvPr/>
        </p:nvSpPr>
        <p:spPr>
          <a:xfrm>
            <a:off x="6572264" y="2357430"/>
            <a:ext cx="2214578" cy="21431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доверие </a:t>
            </a:r>
            <a:r>
              <a:rPr lang="ru-RU" sz="2000" b="1" dirty="0" smtClean="0"/>
              <a:t>к взрослому</a:t>
            </a:r>
            <a:endParaRPr lang="ru-RU" sz="2000" b="1" dirty="0"/>
          </a:p>
        </p:txBody>
      </p:sp>
      <p:sp>
        <p:nvSpPr>
          <p:cNvPr id="8" name="Овал 7"/>
          <p:cNvSpPr/>
          <p:nvPr/>
        </p:nvSpPr>
        <p:spPr>
          <a:xfrm>
            <a:off x="3786182" y="3500438"/>
            <a:ext cx="2500330" cy="2286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первичные навыки социального </a:t>
            </a:r>
            <a:r>
              <a:rPr lang="ru-RU" sz="2000" b="1" dirty="0" smtClean="0"/>
              <a:t>поведения</a:t>
            </a:r>
            <a:endParaRPr lang="ru-RU" sz="2000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5400000">
            <a:off x="2357422" y="2643182"/>
            <a:ext cx="642942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H="1">
            <a:off x="4429124" y="3000372"/>
            <a:ext cx="642942" cy="714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6429388" y="2285992"/>
            <a:ext cx="285752" cy="285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Детский характер. Презентация в различных действиях с чувством радости. |  Премиум вект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6736" y="428604"/>
            <a:ext cx="7017264" cy="4214842"/>
          </a:xfrm>
          <a:prstGeom prst="rect">
            <a:avLst/>
          </a:prstGeom>
          <a:noFill/>
        </p:spPr>
      </p:pic>
      <p:pic>
        <p:nvPicPr>
          <p:cNvPr id="25604" name="Picture 4" descr="Следы – Бесплатные иконки: люд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321176">
            <a:off x="319775" y="5391881"/>
            <a:ext cx="904582" cy="904582"/>
          </a:xfrm>
          <a:prstGeom prst="rect">
            <a:avLst/>
          </a:prstGeom>
          <a:noFill/>
        </p:spPr>
      </p:pic>
      <p:pic>
        <p:nvPicPr>
          <p:cNvPr id="4" name="Picture 4" descr="Следы – Бесплатные иконки: люд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321176">
            <a:off x="1534221" y="5249005"/>
            <a:ext cx="904582" cy="904582"/>
          </a:xfrm>
          <a:prstGeom prst="rect">
            <a:avLst/>
          </a:prstGeom>
          <a:noFill/>
        </p:spPr>
      </p:pic>
      <p:pic>
        <p:nvPicPr>
          <p:cNvPr id="5" name="Picture 4" descr="Следы – Бесплатные иконки: люд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321176">
            <a:off x="2391478" y="4748939"/>
            <a:ext cx="904582" cy="904582"/>
          </a:xfrm>
          <a:prstGeom prst="rect">
            <a:avLst/>
          </a:prstGeom>
          <a:noFill/>
        </p:spPr>
      </p:pic>
      <p:pic>
        <p:nvPicPr>
          <p:cNvPr id="6" name="Picture 4" descr="Следы – Бесплатные иконки: люд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321176">
            <a:off x="3534485" y="4677502"/>
            <a:ext cx="904582" cy="904582"/>
          </a:xfrm>
          <a:prstGeom prst="rect">
            <a:avLst/>
          </a:prstGeom>
          <a:noFill/>
        </p:spPr>
      </p:pic>
      <p:pic>
        <p:nvPicPr>
          <p:cNvPr id="7" name="Picture 4" descr="Следы – Бесплатные иконки: люд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321176">
            <a:off x="4248866" y="3963122"/>
            <a:ext cx="904582" cy="90458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20018615">
            <a:off x="350029" y="716813"/>
            <a:ext cx="17859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2"/>
                </a:solidFill>
              </a:rPr>
              <a:t>СИПР</a:t>
            </a:r>
            <a:endParaRPr lang="ru-RU" sz="4000" b="1" dirty="0">
              <a:solidFill>
                <a:schemeClr val="accent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917585">
            <a:off x="5780232" y="4816320"/>
            <a:ext cx="25058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</a:rPr>
              <a:t>Адаптированные</a:t>
            </a:r>
          </a:p>
          <a:p>
            <a:pPr algn="ctr"/>
            <a:r>
              <a:rPr lang="ru-RU" sz="2400" b="1" dirty="0" smtClean="0">
                <a:solidFill>
                  <a:schemeClr val="accent2"/>
                </a:solidFill>
              </a:rPr>
              <a:t> </a:t>
            </a:r>
            <a:r>
              <a:rPr lang="ru-RU" sz="2400" b="1" dirty="0" smtClean="0">
                <a:solidFill>
                  <a:schemeClr val="accent2"/>
                </a:solidFill>
              </a:rPr>
              <a:t>программы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103250">
            <a:off x="369120" y="3502920"/>
            <a:ext cx="2612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современные методики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1101294">
            <a:off x="5239027" y="530819"/>
            <a:ext cx="19616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accent2"/>
                </a:solidFill>
              </a:rPr>
              <a:t>искреннее отношение </a:t>
            </a:r>
            <a:endParaRPr lang="ru-RU" sz="14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5" name="Picture 9" descr="зеленая галочка на прозрачном фоне 28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500306"/>
            <a:ext cx="2100218" cy="2100218"/>
          </a:xfrm>
          <a:prstGeom prst="rect">
            <a:avLst/>
          </a:prstGeom>
          <a:noFill/>
          <a:effectLst>
            <a:outerShdw blurRad="114300" dist="88900" dir="6000000" sx="57000" sy="57000" algn="ctr" rotWithShape="0">
              <a:schemeClr val="tx1">
                <a:alpha val="43000"/>
              </a:schemeClr>
            </a:outerShdw>
          </a:effectLst>
        </p:spPr>
      </p:pic>
      <p:pic>
        <p:nvPicPr>
          <p:cNvPr id="14339" name="Picture 3" descr="Пнг Человек думает 33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714752"/>
            <a:ext cx="2571768" cy="2571768"/>
          </a:xfrm>
          <a:prstGeom prst="rect">
            <a:avLst/>
          </a:prstGeom>
          <a:noFill/>
        </p:spPr>
      </p:pic>
      <p:pic>
        <p:nvPicPr>
          <p:cNvPr id="14343" name="Picture 7" descr="красный крест вектор 50 фото"/>
          <p:cNvPicPr>
            <a:picLocks noChangeAspect="1" noChangeArrowheads="1"/>
          </p:cNvPicPr>
          <p:nvPr/>
        </p:nvPicPr>
        <p:blipFill>
          <a:blip r:embed="rId4" cstate="print">
            <a:lum bright="-4000"/>
          </a:blip>
          <a:srcRect/>
          <a:stretch>
            <a:fillRect/>
          </a:stretch>
        </p:blipFill>
        <p:spPr bwMode="auto">
          <a:xfrm>
            <a:off x="857224" y="2928934"/>
            <a:ext cx="1716240" cy="1299229"/>
          </a:xfrm>
          <a:prstGeom prst="rect">
            <a:avLst/>
          </a:prstGeom>
          <a:noFill/>
          <a:effectLst>
            <a:outerShdw blurRad="114300" dist="25400" dir="8460000" sx="117000" sy="117000" algn="ctr" rotWithShape="0">
              <a:srgbClr val="000000">
                <a:alpha val="61000"/>
              </a:srgbClr>
            </a:outerShdw>
          </a:effectLst>
        </p:spPr>
      </p:pic>
      <p:pic>
        <p:nvPicPr>
          <p:cNvPr id="2" name="Рисунок 1" descr="qr-cod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142852"/>
            <a:ext cx="785794" cy="785794"/>
          </a:xfrm>
          <a:prstGeom prst="rect">
            <a:avLst/>
          </a:prstGeom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285984" y="428604"/>
            <a:ext cx="5143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Особенности обучающихся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214422"/>
            <a:ext cx="42148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Выраженное недоразвитие: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познавательной сферы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речи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моторики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эмоционально-волевой регуляции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2066" y="1214422"/>
            <a:ext cx="35004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Часто сочетаются с: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нарушениями слуха/зрения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двигательными нарушениями</a:t>
            </a:r>
          </a:p>
          <a:p>
            <a:pPr>
              <a:buFont typeface="Arial" pitchFamily="34" charset="0"/>
              <a:buChar char="•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аутистическими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чертами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эпилептическими проявлениями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6" name="Прямоугольник 5"/>
          <p:cNvSpPr/>
          <p:nvPr/>
        </p:nvSpPr>
        <p:spPr>
          <a:xfrm>
            <a:off x="285720" y="3286124"/>
            <a:ext cx="2857520" cy="400110"/>
          </a:xfrm>
          <a:prstGeom prst="rect">
            <a:avLst/>
          </a:prstGeom>
          <a:ln w="222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Стандартное обучение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7" name="Прямоугольник 6"/>
          <p:cNvSpPr/>
          <p:nvPr/>
        </p:nvSpPr>
        <p:spPr>
          <a:xfrm>
            <a:off x="4357686" y="3143248"/>
            <a:ext cx="3643338" cy="707886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Специальная коррекционно-развивающая среда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857232"/>
            <a:ext cx="12858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/>
              <a:t>МКОУ «Посадская ОШИ</a:t>
            </a:r>
          </a:p>
          <a:p>
            <a:r>
              <a:rPr lang="ru-RU" sz="700" dirty="0" smtClean="0"/>
              <a:t>для обучающихся с ОВЗ»</a:t>
            </a:r>
            <a:endParaRPr lang="ru-RU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142976" y="428604"/>
            <a:ext cx="70009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Организационные аспекты обучения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qr-co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785794" cy="7857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57554" y="1142984"/>
            <a:ext cx="24064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СИПР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2071678"/>
            <a:ext cx="16345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учитывает: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571472" y="2500306"/>
            <a:ext cx="435771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уровень психофизического развития;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зону ближайшего развития;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доминирующие потребности и интересы ребенка;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рекомендации ПМПК;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 и задачи, согласованные с семьёй.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714612" y="4429132"/>
            <a:ext cx="628651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Организационные решения: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малых групп (до 5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человек);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Индивидуальные образовательные маршруты;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Широкое использование альтернативных и дополнительных коммуникативных систем;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сенсорно-развивающей среды.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 descr="Карточки PECS &quot;Повседневные действия - 2&quot; — купить в магазине Магазин для  людей с аутизмом &quot;Не Как Все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785926"/>
            <a:ext cx="2643206" cy="2643206"/>
          </a:xfrm>
          <a:prstGeom prst="rect">
            <a:avLst/>
          </a:prstGeom>
          <a:noFill/>
        </p:spPr>
      </p:pic>
      <p:pic>
        <p:nvPicPr>
          <p:cNvPr id="15367" name="Picture 7" descr="Просмотрите 20 идей на доске «Визуальные подкрепления для детей с ОВЗ» и на  тему «аутизм обучение» | дошкольные уроки, дошкольные учебные мероприятия,  для детей и т. д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4286256"/>
            <a:ext cx="1615269" cy="228601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857232"/>
            <a:ext cx="12858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/>
              <a:t>МКОУ «Посадская ОШИ</a:t>
            </a:r>
          </a:p>
          <a:p>
            <a:r>
              <a:rPr lang="ru-RU" sz="700" dirty="0" smtClean="0"/>
              <a:t>для обучающихся с ОВЗ»</a:t>
            </a:r>
            <a:endParaRPr lang="ru-RU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Блок-схема: альтернативный процесс 13"/>
          <p:cNvSpPr/>
          <p:nvPr/>
        </p:nvSpPr>
        <p:spPr>
          <a:xfrm>
            <a:off x="500034" y="1142984"/>
            <a:ext cx="3500462" cy="1071570"/>
          </a:xfrm>
          <a:prstGeom prst="flowChartAlternateProcess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через действие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357290" y="0"/>
            <a:ext cx="644259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Методические подходы 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источники программного обеспечения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qr-cod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42852"/>
            <a:ext cx="785794" cy="785794"/>
          </a:xfrm>
          <a:prstGeom prst="rect">
            <a:avLst/>
          </a:prstGeom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285984" y="3071810"/>
            <a:ext cx="4714908" cy="919401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методические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ориентиры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верх 5"/>
          <p:cNvSpPr/>
          <p:nvPr/>
        </p:nvSpPr>
        <p:spPr>
          <a:xfrm rot="18712654">
            <a:off x="2356930" y="2241450"/>
            <a:ext cx="782883" cy="7320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2285424">
            <a:off x="5928877" y="2235214"/>
            <a:ext cx="782883" cy="7320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 rot="7559965">
            <a:off x="5992635" y="4094872"/>
            <a:ext cx="782883" cy="7320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13374385">
            <a:off x="2430443" y="4097641"/>
            <a:ext cx="782883" cy="7320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5214942" y="1142984"/>
            <a:ext cx="3500462" cy="1071570"/>
          </a:xfrm>
          <a:prstGeom prst="flowChartAlternateProcess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мультисенсорного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подхода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5286380" y="5000636"/>
            <a:ext cx="3500462" cy="1071570"/>
          </a:xfrm>
          <a:prstGeom prst="flowChartAlternateProcess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Положительное подкрепление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500034" y="5000636"/>
            <a:ext cx="3500462" cy="1071570"/>
          </a:xfrm>
          <a:prstGeom prst="flowChartAlternateProcess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Пошаговое обучение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857232"/>
            <a:ext cx="1357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/>
              <a:t>МКОУ «Посадская ОШИ</a:t>
            </a:r>
          </a:p>
          <a:p>
            <a:r>
              <a:rPr lang="ru-RU" sz="700" dirty="0" smtClean="0"/>
              <a:t>для обучающихся с ОВЗ»</a:t>
            </a:r>
            <a:endParaRPr lang="ru-RU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qr-co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785794" cy="785794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1000108"/>
            <a:ext cx="878687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портал «Российское образование» — раздел по ОВЗ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hlinkClick r:id="rId3"/>
            </a:endParaRPr>
          </a:p>
        </p:txBody>
      </p:sp>
      <p:pic>
        <p:nvPicPr>
          <p:cNvPr id="4" name="Рисунок 3" descr="qr-code (3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2428868"/>
            <a:ext cx="3357562" cy="33575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910" y="1857364"/>
            <a:ext cx="2507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https://ro-edu.ru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Снимок экрана (182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868" y="2786058"/>
            <a:ext cx="5273635" cy="28575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857232"/>
            <a:ext cx="12144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/>
              <a:t>МКОУ «Посадская ОШИ</a:t>
            </a:r>
          </a:p>
          <a:p>
            <a:r>
              <a:rPr lang="ru-RU" sz="700" dirty="0" smtClean="0"/>
              <a:t>для обучающихся с ОВЗ»</a:t>
            </a:r>
            <a:endParaRPr lang="ru-RU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qr-co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785794" cy="785794"/>
          </a:xfrm>
          <a:prstGeom prst="rect">
            <a:avLst/>
          </a:prstGeom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857356" y="428604"/>
            <a:ext cx="63579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Институт коррекционной педагогики РАО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85720" y="1500174"/>
            <a:ext cx="29289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https://ikp-rao.ru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qr-cod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2071678"/>
            <a:ext cx="3357586" cy="3357586"/>
          </a:xfrm>
          <a:prstGeom prst="rect">
            <a:avLst/>
          </a:prstGeom>
        </p:spPr>
      </p:pic>
      <p:pic>
        <p:nvPicPr>
          <p:cNvPr id="6" name="Рисунок 5" descr="Снимок экрана (183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2500306"/>
            <a:ext cx="5500726" cy="24604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857232"/>
            <a:ext cx="12858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/>
              <a:t>МКОУ «Посадская ОШИ</a:t>
            </a:r>
          </a:p>
          <a:p>
            <a:r>
              <a:rPr lang="ru-RU" sz="700" dirty="0" smtClean="0"/>
              <a:t>для обучающихся с ОВЗ»</a:t>
            </a:r>
            <a:endParaRPr lang="ru-RU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1071546"/>
            <a:ext cx="81881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Портал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Доступное образование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Минпросвещения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РФ)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qr-co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785794" cy="785794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4282" y="1714488"/>
            <a:ext cx="38576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https://inclusive-edu.ru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qr-code (1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2285992"/>
            <a:ext cx="3357586" cy="3357586"/>
          </a:xfrm>
          <a:prstGeom prst="rect">
            <a:avLst/>
          </a:prstGeom>
        </p:spPr>
      </p:pic>
      <p:pic>
        <p:nvPicPr>
          <p:cNvPr id="6" name="Рисунок 5" descr="Снимок экрана (18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43306" y="2857496"/>
            <a:ext cx="5187039" cy="24099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857232"/>
            <a:ext cx="14287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/>
              <a:t>МКОУ «Посадская ОШИ</a:t>
            </a:r>
          </a:p>
          <a:p>
            <a:r>
              <a:rPr lang="ru-RU" sz="700" dirty="0" smtClean="0"/>
              <a:t>для обучающихся с ОВЗ»</a:t>
            </a:r>
            <a:endParaRPr lang="ru-RU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571604" y="500042"/>
            <a:ext cx="6286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 лечебной педагогики (ЦЛП, Москва)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qr-co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785794" cy="7857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034" y="1785926"/>
            <a:ext cx="28529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u="sng" dirty="0" smtClean="0">
                <a:hlinkClick r:id="rId3"/>
              </a:rPr>
              <a:t>https://ccp.org.ru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5" name="Рисунок 4" descr="qr-code (2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2428868"/>
            <a:ext cx="3286148" cy="3286148"/>
          </a:xfrm>
          <a:prstGeom prst="rect">
            <a:avLst/>
          </a:prstGeom>
        </p:spPr>
      </p:pic>
      <p:pic>
        <p:nvPicPr>
          <p:cNvPr id="6" name="Рисунок 5" descr="Снимок экрана (185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868" y="2285992"/>
            <a:ext cx="5432910" cy="31557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857232"/>
            <a:ext cx="14287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/>
              <a:t>МКОУ «Посадская ОШИ</a:t>
            </a:r>
          </a:p>
          <a:p>
            <a:r>
              <a:rPr lang="ru-RU" sz="700" dirty="0" smtClean="0"/>
              <a:t>для обучающихся с ОВЗ»</a:t>
            </a:r>
            <a:endParaRPr lang="ru-RU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qr-co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785794" cy="7857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857232"/>
            <a:ext cx="14287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/>
              <a:t>МКОУ «Посадская ОШИ</a:t>
            </a:r>
          </a:p>
          <a:p>
            <a:r>
              <a:rPr lang="ru-RU" sz="700" dirty="0" smtClean="0"/>
              <a:t>для обучающихся с ОВЗ»</a:t>
            </a:r>
            <a:endParaRPr lang="ru-RU" sz="700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857356" y="500042"/>
            <a:ext cx="5429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Академия доступной среды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42844" y="1714488"/>
            <a:ext cx="4286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https://xn--80ai3b.xn--p1ai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qr-code (3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2500306"/>
            <a:ext cx="3214710" cy="3214710"/>
          </a:xfrm>
          <a:prstGeom prst="rect">
            <a:avLst/>
          </a:prstGeom>
        </p:spPr>
      </p:pic>
      <p:pic>
        <p:nvPicPr>
          <p:cNvPr id="7" name="Рисунок 6" descr="Снимок экрана (186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4744" y="2714620"/>
            <a:ext cx="5143536" cy="276425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212</TotalTime>
  <Words>359</Words>
  <Application>Microsoft Office PowerPoint</Application>
  <PresentationFormat>Экран (4:3)</PresentationFormat>
  <Paragraphs>85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Начальная</vt:lpstr>
      <vt:lpstr>«Организационно-методические вопросы обучения и воспитания детей с умеренной, тяжелой умственной отсталостью и ТМНР в школе»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23</cp:revision>
  <dcterms:created xsi:type="dcterms:W3CDTF">2026-01-16T08:24:35Z</dcterms:created>
  <dcterms:modified xsi:type="dcterms:W3CDTF">2026-01-19T06:53:49Z</dcterms:modified>
</cp:coreProperties>
</file>